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p:scale>
          <a:sx n="66" d="100"/>
          <a:sy n="66" d="100"/>
        </p:scale>
        <p:origin x="-874"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A7C590F2-D2F0-4BBF-988D-6FE40BACCE5E}" type="datetimeFigureOut">
              <a:rPr lang="tr-TR"/>
              <a:pPr>
                <a:defRPr/>
              </a:pPr>
              <a:t>17.06.2014</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BFFE702E-F446-4706-828B-4A7F7095DE2E}"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598C7BE8-3D7A-4E2C-B6D0-7AB20A4BE90B}" type="datetimeFigureOut">
              <a:rPr lang="tr-TR"/>
              <a:pPr>
                <a:defRPr/>
              </a:pPr>
              <a:t>17.06.2014</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501F7E84-9959-44E6-A034-4B41593EC5DB}"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9C5FAC5A-E1DA-416A-961E-70A4CD311BFB}" type="datetimeFigureOut">
              <a:rPr lang="tr-TR"/>
              <a:pPr>
                <a:defRPr/>
              </a:pPr>
              <a:t>17.06.2014</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ED0C816D-7859-4966-817C-AD0B130C87DF}"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C68A22CC-41C8-40FC-919C-D180553074A7}" type="datetimeFigureOut">
              <a:rPr lang="tr-TR"/>
              <a:pPr>
                <a:defRPr/>
              </a:pPr>
              <a:t>17.06.2014</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29E670A7-B0FA-47FB-836D-B143C6191A89}"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2E44DBCA-D721-4354-87CD-9D6D65FC3A22}" type="datetimeFigureOut">
              <a:rPr lang="tr-TR"/>
              <a:pPr>
                <a:defRPr/>
              </a:pPr>
              <a:t>17.06.2014</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CF55B036-D234-4FEF-93D9-ACF4CC433FF6}"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DC75B4E2-8138-4E0D-8279-E2F94DD866D7}" type="datetimeFigureOut">
              <a:rPr lang="tr-TR"/>
              <a:pPr>
                <a:defRPr/>
              </a:pPr>
              <a:t>17.06.2014</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36AC02BC-A597-47D9-9D21-FEB49036BFCD}"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27D40DD2-727E-4CED-8E7D-488B6F527611}" type="datetimeFigureOut">
              <a:rPr lang="tr-TR"/>
              <a:pPr>
                <a:defRPr/>
              </a:pPr>
              <a:t>17.06.2014</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DA0B138C-21AD-4030-87F4-03C882BE6EC7}"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2D44C425-4407-4239-93A5-39281C484359}" type="datetimeFigureOut">
              <a:rPr lang="tr-TR"/>
              <a:pPr>
                <a:defRPr/>
              </a:pPr>
              <a:t>17.06.2014</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99171E9C-BD96-465E-BD64-DC320232F997}"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AC718B41-35A5-4DBA-80EB-A71F7683BB87}" type="datetimeFigureOut">
              <a:rPr lang="tr-TR"/>
              <a:pPr>
                <a:defRPr/>
              </a:pPr>
              <a:t>17.06.2014</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678AF044-D458-45D6-9CE4-FD3995751139}"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CCDCA48D-2472-40D9-92BC-E31BDCD66CD5}" type="datetimeFigureOut">
              <a:rPr lang="tr-TR"/>
              <a:pPr>
                <a:defRPr/>
              </a:pPr>
              <a:t>17.06.2014</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82EC90B5-7E37-47B9-8F7E-850896CCE5C0}"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2C153D2C-1A87-4789-9B43-20A2CCEAE0CC}" type="datetimeFigureOut">
              <a:rPr lang="tr-TR"/>
              <a:pPr>
                <a:defRPr/>
              </a:pPr>
              <a:t>17.06.2014</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71FE6262-479E-4952-8AD0-BD8E1AC70105}"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0B3974BC-5E11-4085-BB79-3424C1B1E4BE}" type="datetimeFigureOut">
              <a:rPr lang="tr-TR"/>
              <a:pPr>
                <a:defRPr/>
              </a:pPr>
              <a:t>17.06.2014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42143521-E6F0-4583-B72D-74AAD273D79E}"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url?sa=i&amp;rct=j&amp;q=&amp;esrc=s&amp;frm=1&amp;source=images&amp;cd=&amp;cad=rja&amp;uact=8&amp;docid=BZL8IQWwK2HWYM&amp;tbnid=YwWqGfZrE4kt_M:&amp;ved=0CAUQjRw&amp;url=http://kobibilgi.net/Kategori/destekler-tesvikler&amp;ei=RsGdU86xC8PtOtKUgbAI&amp;bvm=bv.68911936,d.bGQ&amp;psig=AFQjCNHEbUidtr0J5EvvehJoUnoG_Hndmg&amp;ust=1402933916077009"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url?sa=i&amp;rct=j&amp;q=&amp;esrc=s&amp;frm=1&amp;source=images&amp;cd=&amp;cad=rja&amp;uact=8&amp;docid=BZL8IQWwK2HWYM&amp;tbnid=YwWqGfZrE4kt_M:&amp;ved=0CAUQjRw&amp;url=http://kobibilgi.net/Kategori/destekler-tesvikler&amp;ei=RsGdU86xC8PtOtKUgbAI&amp;bvm=bv.68911936,d.bGQ&amp;psig=AFQjCNHEbUidtr0J5EvvehJoUnoG_Hndmg&amp;ust=1402933916077009"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url?sa=i&amp;rct=j&amp;q=&amp;esrc=s&amp;frm=1&amp;source=images&amp;cd=&amp;cad=rja&amp;uact=8&amp;docid=BZL8IQWwK2HWYM&amp;tbnid=YwWqGfZrE4kt_M:&amp;ved=0CAUQjRw&amp;url=http://kobibilgi.net/Kategori/destekler-tesvikler&amp;ei=RsGdU86xC8PtOtKUgbAI&amp;bvm=bv.68911936,d.bGQ&amp;psig=AFQjCNHEbUidtr0J5EvvehJoUnoG_Hndmg&amp;ust=1402933916077009"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url?sa=i&amp;rct=j&amp;q=&amp;esrc=s&amp;frm=1&amp;source=images&amp;cd=&amp;cad=rja&amp;uact=8&amp;docid=BZL8IQWwK2HWYM&amp;tbnid=YwWqGfZrE4kt_M:&amp;ved=0CAUQjRw&amp;url=http://kobibilgi.net/Kategori/destekler-tesvikler&amp;ei=RsGdU86xC8PtOtKUgbAI&amp;bvm=bv.68911936,d.bGQ&amp;psig=AFQjCNHEbUidtr0J5EvvehJoUnoG_Hndmg&amp;ust=1402933916077009"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url?sa=i&amp;rct=j&amp;q=&amp;esrc=s&amp;frm=1&amp;source=images&amp;cd=&amp;cad=rja&amp;uact=8&amp;docid=BZL8IQWwK2HWYM&amp;tbnid=YwWqGfZrE4kt_M:&amp;ved=0CAUQjRw&amp;url=http://kobibilgi.net/Kategori/destekler-tesvikler&amp;ei=RsGdU86xC8PtOtKUgbAI&amp;bvm=bv.68911936,d.bGQ&amp;psig=AFQjCNHEbUidtr0J5EvvehJoUnoG_Hndmg&amp;ust=1402933916077009" TargetMode="Externa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url?sa=i&amp;rct=j&amp;q=&amp;esrc=s&amp;frm=1&amp;source=images&amp;cd=&amp;cad=rja&amp;uact=8&amp;docid=BZL8IQWwK2HWYM&amp;tbnid=YwWqGfZrE4kt_M:&amp;ved=0CAUQjRw&amp;url=http://kobibilgi.net/Kategori/destekler-tesvikler&amp;ei=RsGdU86xC8PtOtKUgbAI&amp;bvm=bv.68911936,d.bGQ&amp;psig=AFQjCNHEbUidtr0J5EvvehJoUnoG_Hndmg&amp;ust=1402933916077009"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url?sa=i&amp;rct=j&amp;q=&amp;esrc=s&amp;frm=1&amp;source=images&amp;cd=&amp;cad=rja&amp;uact=8&amp;docid=BZL8IQWwK2HWYM&amp;tbnid=YwWqGfZrE4kt_M:&amp;ved=0CAUQjRw&amp;url=http://kobibilgi.net/Kategori/destekler-tesvikler&amp;ei=RsGdU86xC8PtOtKUgbAI&amp;bvm=bv.68911936,d.bGQ&amp;psig=AFQjCNHEbUidtr0J5EvvehJoUnoG_Hndmg&amp;ust=1402933916077009"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url?sa=i&amp;rct=j&amp;q=&amp;esrc=s&amp;frm=1&amp;source=images&amp;cd=&amp;cad=rja&amp;uact=8&amp;docid=BZL8IQWwK2HWYM&amp;tbnid=YwWqGfZrE4kt_M:&amp;ved=0CAUQjRw&amp;url=http://kobibilgi.net/Kategori/destekler-tesvikler&amp;ei=RsGdU86xC8PtOtKUgbAI&amp;bvm=bv.68911936,d.bGQ&amp;psig=AFQjCNHEbUidtr0J5EvvehJoUnoG_Hndmg&amp;ust=1402933916077009"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url?sa=i&amp;rct=j&amp;q=&amp;esrc=s&amp;frm=1&amp;source=images&amp;cd=&amp;cad=rja&amp;uact=8&amp;docid=BZL8IQWwK2HWYM&amp;tbnid=YwWqGfZrE4kt_M:&amp;ved=0CAUQjRw&amp;url=http://kobibilgi.net/Kategori/destekler-tesvikler&amp;ei=RsGdU86xC8PtOtKUgbAI&amp;bvm=bv.68911936,d.bGQ&amp;psig=AFQjCNHEbUidtr0J5EvvehJoUnoG_Hndmg&amp;ust=1402933916077009"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439019" y="3139232"/>
            <a:ext cx="2398542" cy="707886"/>
          </a:xfrm>
          <a:prstGeom prst="rect">
            <a:avLst/>
          </a:prstGeom>
        </p:spPr>
        <p:style>
          <a:lnRef idx="0">
            <a:schemeClr val="accent6"/>
          </a:lnRef>
          <a:fillRef idx="3">
            <a:schemeClr val="accent6"/>
          </a:fillRef>
          <a:effectRef idx="3">
            <a:schemeClr val="accent6"/>
          </a:effectRef>
          <a:fontRef idx="minor">
            <a:schemeClr val="lt1"/>
          </a:fontRef>
        </p:style>
        <p:txBody>
          <a:bodyPr wrap="none">
            <a:spAutoFit/>
          </a:bodyPr>
          <a:lstStyle/>
          <a:p>
            <a:pPr fontAlgn="auto">
              <a:spcBef>
                <a:spcPts val="0"/>
              </a:spcBef>
              <a:spcAft>
                <a:spcPts val="0"/>
              </a:spcAft>
              <a:defRPr/>
            </a:pPr>
            <a:r>
              <a:rPr lang="tr-TR" sz="4000" b="1" dirty="0" err="1"/>
              <a:t>Incentives</a:t>
            </a:r>
            <a:r>
              <a:rPr lang="tr-TR" b="1" dirty="0"/>
              <a:t> </a:t>
            </a:r>
            <a:endParaRPr lang="tr-TR" dirty="0"/>
          </a:p>
        </p:txBody>
      </p:sp>
      <p:sp>
        <p:nvSpPr>
          <p:cNvPr id="13316" name="AutoShape 2" descr="data:image/jpeg;base64,/9j/4AAQSkZJRgABAQAAAQABAAD/2wCEAAkGBxQTEhQUExQVFRUXFxQYFxcXFRcXGBUYFBUWFxgVFBcYHCggGBolHBQUITEhJSkrLi4uFx8zODMsNygtLisBCgoKDg0OFxAQGiwcHBwsLCwsLCwsLCwsLCwrLCwsLCwsLCwsLCwsLCwsLCwsLCwsLCw3NzcsLissLCsrNywrK//AABEIALUBFwMBIgACEQEDEQH/xAAcAAABBQEBAQAAAAAAAAAAAAAAAwQFBgcCAQj/xABBEAABAwEFBAcFBgUDBQEAAAABAAIRAwQFEiExBkFRYSIycYGRobETQlLB0WJygpLh8AcVI1PxFDNDFpOiwtI0/8QAGQEAAwEBAQAAAAAAAAAAAAAAAAECAwQF/8QAJBEBAQACAwACAgEFAAAAAAAAAAECEQMSITFBE1EEIkJhocH/2gAMAwEAAhEDEQA/ALJTzBHEJrZ6p04JWmYSFp6L53O9VzbevIf03p1TeoulVTpj003FJ06qfUKm45g6jioelUTplohLbLLFDbQ3Z7E4mE+zcYaB7pjTsUeG+2gEltZoycPfb8JjU8PBW68OnQqD7MjtGYVJA0I1HcufK9MtxGtzSUuvaWtZ34MXtGgiWO1zAMcitCue+adobLDBGrTqPqFmFrrYmh7RGOQ+MjiGs8ZCLHanUnB1NxEHLs5rswy3NufLH1sKTrU8QhMLivVtdk5Bw6zfmOSk1qyNrPZAzROUIQAhCEAIQhACEIQAhCEB4SmbbyZO/thPVAX1Zyzpt6u/7J49iz5MrjNwJ1lQESDK6VRs9se0y1w+vapJ18Et0AO86+Cic+OvQnEKt07xdiMOJ5FStkvEOgHI+RTw58cgfoQhbAIQhAC8XqEAIQhAZQ167qdMQVHirCWo1VyV7PV1TyyzThj1yIJneuhTz1b3j6Jbp0uyonlmYSZKZMyPu+aX/wBXHD1Su2WU/R3etoDKRE6wO6VWRTj5Ja8LWXuAk5GTxlIVHFxGm+dw7ysc/ay1opZoPtGnMQHRMGR3ZZSkLxq/02wAB7SAByGZ5nMJWzO6ZP2HT4JpbbK+pSo4GyQ6sSJA0DOJjRdHBfNMOX5SmzN6mm/LUZ/eb7zeca+K1Oy1w9oe0yCJBWI0HdJrpgjTPPQ7vALTdibdipupn3cx9136ronlY5TzazIQEK0BCEIAQhCAEIQgEKhqT0cJHAyD4pJ1tw9drm8xmPEJ4vCFNxv1QTpWhrtCClC2dUwtd2g5sOF3ke0JjRvN9N2GqNPHtB3hReTr5kBb7jzxUu9u78PBQ1V7mHpMcO1pV1pvBAIMgpnfVHFRdGoz8Mz5SseXhnW5YhUC4dZunp+i6p2spq6rBII4+m9NhW0H7C8ic8t3idi8Wa9eg2QSYEpdt6N3ghVey1yYAT1lPivTw/kZWeEslK1Ndo4JZVoclIXZaHTh1HoujDl35QlUIQtwEIQgMJsV4U6o6Jz4HI+CkKQWdhsQQTOsj95KTs19VWRJxDmM/FcT15yftd2ujeuhVVWpX+T7vnHqvTfzpjDn2z6JbX3xWr/UJla7zjotzPoq862VHHpGBvA+acUGyclNqMs59JSwZzP6nt80qKx4T2gHTkm9OoQQl4IGkkkRnqeSzYUrSccNVx+HCNPey3LoWktoFwEljw4Dk8YT5hvikbfTc2h0RPSBdnoM4PZKZWe1ZZgkOBDhxDvTd4Lr4cf6XPyX1zHRB0MHXfyVz2CtP9VonVrmx2Zqre2a0EPDXciCZy90gj1U7sfBtVPAA0TMCY6gnCtftH1WooQELRkEIQgBCEIAQhCAEIQgBMb1sIqsj3hmCnyFOWMymqEHsxWOF7HasPkZy8QVL2l0McTuB9Eyu6kG1a3Elvz+qUvp8UXnlHjksMb14bv62evVBriauAauiAPtaBImiQ8jgczuyKsmy1gBqPru93Jp5x0j3CB4pxYLia9xe/NmIkNGWLPU8l4XF/Dzzkyn91/0uoe7aL3noBx7P/YnJWSzXS73nAchmfHRS9OkGgBoAA3AQu17fD/FmE1fWZnSu1g1l3afknLKYGgA7F2hdMxk+AEIQqAQhCA+aLXYcB5HQgZeB38kkbIYkQea1DanZF1IOezp0zqCJI4Yhv8AvDNUl93EHouidxMd06HyK4s8bi9DDOZIRtApxSpkaR9Ozgnr6DmnpNI/wug3XI+Cztq9wWez8U+oU4gDKYzSVGnlvn6cE9ZTJEGJzPF2es96lNoYQOM5RA8k4EMBc4afuBzKRFoYzISXHjr3ncmFotBL5e7AW6Cd05QPmrwwtrPLLSUbaBBqCSC0ggc4Ab4kdkJlQHHMajLwQ+rjGGNTMgRMTA1z18l2141M4R1uce6DxInwXbJqOe+un1XMAGQDiT0m4mumIGc5xlCtuwlnxVw+AMLSYAgDFkI4Kq2ehUa5wxnAcQIzzaROIbtDE8VpWxNgLKRe7IvMgcGjIInyV+FjC9SNotDWCXZJBt5MP7CrbPR6hN22tp4rsV28U9gqhcioOIXoKA9QhCAELxxULXvdsxiwpW6OTabQoazXg1w/3J706BO5096NjQnDX5Ob5gpltRaQGBm9xHgCurwJGF/wkeahfbmtaJGcZDu3+pXBz5axywn3/wBaY479TNnpdFtFuQABqHtzIUxTYAABoFH2ZpYIae3LU80t7V/LwXRw8fWe/KKeptUtrBlPhmmVutxaADAlMnDfu4rTLPRzHaW/mTOfggXkzn4KJleqe9PpEy23MPvJVtZp0I8VARKMCfejosYQq81zho4jvQn+QuieqMDgQdDksp232cq0nF1F3Rd7pEju4di1lIWuytqNLXCQfLsVZY7LHLT5to16zOq8iNRPA5yNMyndmvatPSaxwj4Rmd+Y7letrdii0l7MxxA9QqQ+yOb0Ssbg3mRdl8PjKmwA8d3YCkq1sqHrOIHDIDyXAonE4kZAdEachl5rqjZhibIJByPI6pTigude0QCczlvA38pTh9JpJeYnju5AcgISjKWTYE66GQYIyGXBOhSLXmGw0kYY+HLQiSDn6rWeIvrmy0S+YMd2+NBw7SvGkVWupCnBkQR8TfiB0MZEp02z/wBTHiDWvHSa8ES4xJDZkjnkpu6LoqVnZS1mWJ7us4Ddlu5D9UbJ1sxcxqva2SabYxu1BjRo+yPNabTaAABkBkExu2zUqDMDMhvO8niUt/qp6sKp4i+kr3sRqtAaYIVVt10Vm+6SOWas1rtNUdUDwUdWt9eOi4A8w35qbqnjuKnVtdWmdXtjmR6rmntPXaevi+80FTtrtdpI/wBykeIdSB9CqvelltrxiayznPVjcLp7CVGv01ln3EyzbSoOtTaewkT6p1S25p+9TcOwg/RUCpZbxHWsrncMiJ8CmdptVpp/7tkqsGkwSiXIWY1rVn20s5iXFv3gfkpOhf1F2lVnYXAeqwxt8N95tRp5sPyTqheNN3veII9Qq7VPSNzNtDmnC5rstxB9FTb0sNSSQ0nuVMo2pozDgD2wpGjeVUaVHeJSuWxMdPbQC2ZBHkmn+vqN6r3DsJUh/OquhM9ufqmVe+nalrDHFg+SlcqYuK8atRtU1KjnMaAACZGI5+g80j/PHWd39PDiObi4TAOgHD9UuJ9m1uENLuk/CIAnd2qNrXUxzi973Zk7w1vZn9Vx3kx/Lu/Sr5EgNva+hZTPcR808p7fuHWognk+PUKrWiyUDlTtLGv3B1RjgTuBgz6qDvqpabKf61Lo7ntOJh79x5GF14cnb4ZXqut7bae1IBpYAPexTmd2ibWbaapTeYdLcuicwfos8qbQk+6m7L/IObZG+CnlhlVTLGNtsG1FnqZOPsXc82nv3foplpBEtIcOLTIWH2W9KVSA14B4OyPjodSpi7Lxq0nFzHuaY7szP0WXa4/Kusvw1hpXWJZ9Q23rt67WPHGIPiFLWXbig6MbXsJO7pCAJniqmcK41ai5CiqG0lmdGGswfeBadJ3hCrcTqrwhcVXgCSo6vbCRwH71XRaxkSFR7d8Ks31s7QrSWyx3EDontCfUziKcYeCV9VPGeW3ZWswy1sjix3H7LsvBR1W7a7OtRfyJou9WrVWrueanSuzJqdjrHJtFx5exqfPJSli2ctTvd9kOJhvlmVosrwBGi7K3dWyLKZxPcXu8u86qxMpgCAABwC7lEp6hbeFihrzc2m1zsYgaz6AhSz6vZ45KsXvdjqzyCXFo0DW5KclY/KFqbYNZ1qjmDnnvXTduKZ/5qJ+9H6KKt+wdR564GusE8oA070xo/wAK3kzUrBreTZPiY9FnuT5rS/4i0U9qGOGXsn/ddHzK8N9tOtMfn9Mkhcv8PqdBxIq1CSIMYAI1+E8FLt2Xoz0mud2ud8ku41CFDaKmMs+94+iVfelImSxpJM5wR3JR2y9m30G8s3//AFkmtXYqylwIa5pG4PdGfHFIR3LUOaV7UxkKdMdzfmFH3pezfgp+Q8YhOWbK2UTNMmd+N7hPIT6KOtGxNkb03RhnVz3Fo7Z6veql39lVNv8ApVrU4GlgIbI6MR3cVD1LstrMof3TC1yxXTQa0BgEDQscITsWGnz78X6q9pYtTfbpgCoT90lT2zFjtVSsPbjBTZ0nFzYxQcmN5n5LTWXY3Vsdv+FGW6XPFJuZJjJRyZax8XhLaiL7tleALO0FziZc7RoG/hJlLWuxC12T2dUAPLQZAybUG8D5K0UbKKbcGEjuJnnKQr2cQY11jSY+awvD1xlnzCyy3WQVNjrWOrTxR8JG5aJVEhzKgkOaA4OzmW5zzUxY3Nc10g5A6GJy3juUbYqRqVIHb81HNydumvtGmL0KcPGWU7+E71YXXBTqCQcB5iR5ZhaLeNytc3pUmOO8ubu5EQot9ytHV6HLFI812205Izy17L1myWgPA3sIJ8NU1putFD42jg4GPNXy12OqwSG4wNcOo7vokrBXq1R/TbUcObTHi7JK39nr9KpRvgnrtHaMk/bUx9XhHj+ispuKs/N1Cl+INB/8U6stw1WDo0qLZ1hx+crO9Fy5Kpjc0xmDn5n6BeK9Cw1f7dPuIj0Ql1x/Z7rR76tOFkjiFAi+6fvtI5hSt8WfG0hZ1elavQJx0/aN+JuveCunJjjpc23xQ/uR2tcPMBLfzyj/AHmeYjyWXu2jonrY2nmw/JIG+aH9weB+ijdX1jWW33QETWZ470Vb9s41rMHj9M1kL71pf3W+KRfetL+6PFLdLrGtP2ssomazvw03Hw6K4dtjZgMjUdH2YnxhZC+9qX9z1PySFS+qfxOP4Sn6NRq9o2/oNGVNx7SAmNPburWdhs9nBPMkgc3HIAKobM3M619MhzaMxJyNQ720+XF25aZYbBTotDWNDQNw47yeJ5lZ5Z68VMYLDUtBzqvaD8NNgA7MbhiPdCdutPHEeUj0lNX1JJmA0DUZnPdEa+K9oAAAySYy7BlkFnu09Q+a/gIXaQpv1/cL3M/v5oBxumR++C8FQ8EkKoH7lKtO6fqgnpq8suK6gHmuzZ3Hqgdrt3YN6Up2EjUyqmNpdoZVKA1z+ia1KonIZ88w4bwd3ipp1jkH/wCvoE2N0tGoGc6uJ1/Cn+PId4yn+Il3f6WsyrQllOqJwgkBrxrEaAyDHaq/Q2mtLchWfHMz6rXtqNlqVsYxtUuAZ1cD43Rvaqfa/wCFDdaNqqN++1rx5QVchbM9nNo7TVfhc5pY0EucWNkDQAEbyV7aNoPY1ZDQ4wZzjDOkKVp7J17LZS2kBXqZudhIaXu0AAduHas8/wBBbjULDZapqHUYDv56R3qeu7v9Ne2Mx8+1+o7bH4HDsfPyS7dsp1xDta0qtWLY68HCTRbTGf8AuVWjyElSbdjLQM3VqA7BVd6MVesvEjYNpKTHOJJ6W7AcuyCnNDaOysMtJb+BxzUfS2CqPH/6af8A237+1e1P4b1vdtFI9rXhKYSfQ8SVfbCzHV//AIOUba9rLHHWcTyafmmFq/hrbPcfQd+NzfVqr957D2+nJNne4DeyHjyMq9F4uNw3/QtNQsYC2BMuynkArJTbAAiIWK2CnVpVBLXseCDm0tOvAhaFcu0tR8NdSdUP2AT/AIWPJdVpjNxaxTBEryM4RYsTxPsqlP74APqnYsr+APeo1s/g19khOxQeNQUJ6LZ4+1O4AeJ+ia2ihj6wHbAS5PNcvaQuq1jFftmydnqSXNg9wVZt+xNEOMYgNxBnPwyWilh4Lk0Z3JK2yKrsa0k4XPH3mZeIKY19jqjdC0+R8CtmrWYHVo8FGWm7GHdB4lGxtj79m6gMYc+xd2PZp76jGuyDnNBOeQJgladUu1zczEDv8l1ZgC1zSM8Liw78TBiwnj2p34CSpxThjGQxgDWADqgDIZBLh5w5ju/yoyz3lTrNDmPAndMbtDwTilLSMjJzg5+J0XHa209dTxe5u5JZrHBoESRlrA1ntSrKwI/fySwqDiEE4pVQdeiTuTqdJOXn4BcYhvjyS9jpB7gBHdyVSbKurFZy+SBhbzGvYpWnRDdB9Uo0QIAyXoK6ccJGFytA5IDF0gq0vA0ILV4SVy4lIzZ1OeEJq+nEZDPx70/cYEwCuMtY8FNhmjWpzTZI+aULB/lctJAyH6pG4qWf9/RR9paT0Rl35jmIzUt7TWcxuSFZk5jUeiYN6FINETKVC4SgHYmTyV2J/wAZLkleOORPDNMGtvcx4LXNa+ZHSaDprruTaiwNENAaBuaAB4BJ2Cr7Sk1wMlsh3edUu0Hcue3bWTQKAuixehvFAcZyhKRwQgGLbxpne0cM48ZCW9sCMqjT2Qf/AGUK7Zes3q1GntaR6FJuuC0DdTPefottVPiecXbn5jwz45r3HIknw3KEbdNoiMA/NklWXVaPhaPxI9HiYFSABBPhl2pGs8Z5tb2mZ7pCZi5K51LR+In5JzZ9nXe9U/K36lGqXhharc1gkNdUdygDxOg8VX7PStdWt7ZzQymxr2sY2cIL4kyc3OyzKv1nuWm3UFx+0Z8tFIizA5QqmJdmG2Wk6hWwuloJPYZVpsVcx0ahA/MPAq7XnsvSrCCAqzatg6rZ9lUkfC7MLHk4t+xrhyT7NLNfZ6ssjP3S3QvG4/YPinX86ZGbRA1h5AyAd8PBwUBadl7ZTJPs8XSxdE8HNdHkfzKMrWa0MydQq6QYaT7hZ6Fvgsvx1p2i6P2kptJ/pjKf+TTCQ0+7xIU3snezaxqQ0NwyIDic2uIO4b/VZBXtDs8VOoCQ4HoH3qYaT+ZoKsv8P74La1TouHvwREggBwHfmrwwsqMvY2IaL1IWSu17QWmQRl++KXJXS5nAnivUMC9SMIJXq8cEE8CAvA1eIN44BItOoCWidRkuoAS0ezc5DmkAd6UtD9yQq1GtaS4w0ZkpGrN87ZNs1pNB1PFAYcQfHWGkYfmnFn2zs5GYI/EFV7yumnaar6z8OJx+OCANB3BI/wDR1LcTu/5fqUtq1FwftnZRxPeFXr5/ihRaHNZScZykvAGeuQGaZnYqkNSf+5r5ppadiKEEnCfx5o2NQndu1RpVcdPqHcdCDuKv123xRr9U4H/A7L8pWTi7zRfgwzTByM5j6hTNndizadf381hlLK1mrGmmRrK7DlVrsvaqxoaSHDOA8SB3qVZfDMsbXMPLpN8swiZFcUxh5rxNKVrY/qPYTwxAHzQq3E6WL2IR7EJVC6mBH2K9FEJVCAT9kvRTC7QgOcC9AXqEAIQhACTdRB1ASiEAyrXbTOrR4KHt11Um5hoB4gKypjeFlxAwhUqsWG8jScYgic28eY4FWaxXlTqjJ2fA5H9VQL7uutTeXslMbPfWE/1AWnis/YvrK1oL1UWw7SOGj8Q4HNTFHaUHrDvBT7JuNWGUKJZflInUjuS1K9aRHX8U9lpILwhMal7Ufj8Fw69aYiHeSNjSQLkm85TCjKt/sAMBRtq2gMZlrQls5Km7RWDRmfr4Km7X30Gs6TgAT0WzmTxckLRfheYpgvPHcnt2XG6ocVYYjz3diJD+FVsd6NPvDxHEqUp3g34m+IV3o3DR302/lCdNuSj/AG2flCOo7s/qXgPib4hMa9tB38dM1qTbooj/AI2flC7/AJdT3Nb4BHQd2E2+o86MeTnnhMb1DUrTaKLpaC3iCMjHEL6Lq3Uw+6PBRNu2UpP90I6juy+7drGkAVmFh4tkj6hWCzW9jxLKjXd+fgnd4fw4aeoYUFaP4c125tI8YWd4v0ucicEcAe75rxQDdmbxp9Uujtn1Xij8VV3jbUIQupzBCEIAQhCAEIQgBCEIAQhCAEIQgE6lFrtQFF2zZ2jU1YFMIQe1MtGwVI5sLmdhTR2xNVvUrn8QV+QlqH2rPf8Apa1jR7Cj+QW0fAe9aDCIS6w+9UAXDbfsDvSjNm7WdXsHmr3CIR1g71Sm7IVT16xH3RHqnVDYmlq8ueftOPorXCE9J7VG2W5qVPqtAT5tIDQJVCZOQF0hCAEIQgBCEIAXkL1CA8woXqEAIQhACEIQAhCEAIQhACEIQAhCEAIQhACEIQAhCEAIQhACEIQAhCEAIQhACEIQAhCEAIQhACEIQAhCEB//2Q=="/>
          <p:cNvSpPr>
            <a:spLocks noChangeAspect="1" noChangeArrowheads="1"/>
          </p:cNvSpPr>
          <p:nvPr/>
        </p:nvSpPr>
        <p:spPr bwMode="auto">
          <a:xfrm>
            <a:off x="117475" y="-144463"/>
            <a:ext cx="304800" cy="304801"/>
          </a:xfrm>
          <a:prstGeom prst="rect">
            <a:avLst/>
          </a:prstGeom>
          <a:noFill/>
          <a:ln w="9525">
            <a:noFill/>
            <a:miter lim="800000"/>
            <a:headEnd/>
            <a:tailEnd/>
          </a:ln>
        </p:spPr>
        <p:txBody>
          <a:bodyPr/>
          <a:lstStyle/>
          <a:p>
            <a:endParaRPr lang="sl-SI">
              <a:latin typeface="Calibri" pitchFamily="34" charset="0"/>
            </a:endParaRPr>
          </a:p>
        </p:txBody>
      </p:sp>
      <p:sp>
        <p:nvSpPr>
          <p:cNvPr id="13317" name="AutoShape 4" descr="data:image/jpeg;base64,/9j/4AAQSkZJRgABAQAAAQABAAD/2wCEAAkGBxQTEhQUExQVFRUXFxQYFxcXFRcXGBUYFBUWFxgVFBcYHCggGBolHBQUITEhJSkrLi4uFx8zODMsNygtLisBCgoKDg0OFxAQGiwcHBwsLCwsLCwsLCwsLCwrLCwsLCwsLCwsLCwsLCwsLCwsLCwsLCw3NzcsLissLCsrNywrK//AABEIALUBFwMBIgACEQEDEQH/xAAcAAABBQEBAQAAAAAAAAAAAAAAAwQFBgcCAQj/xABBEAABAwEFBAcFBgUDBQEAAAABAAIRAwQFEiExBkFRYSIycYGRobETQlLB0WJygpLh8AcVI1PxFDNDFpOiwtI0/8QAGQEAAwEBAQAAAAAAAAAAAAAAAAECAwQF/8QAJBEBAQACAwACAgEFAAAAAAAAAAECEQMSITFBE1EEIkJhocH/2gAMAwEAAhEDEQA/ALJTzBHEJrZ6p04JWmYSFp6L53O9VzbevIf03p1TeoulVTpj003FJ06qfUKm45g6jioelUTplohLbLLFDbQ3Z7E4mE+zcYaB7pjTsUeG+2gEltZoycPfb8JjU8PBW68OnQqD7MjtGYVJA0I1HcufK9MtxGtzSUuvaWtZ34MXtGgiWO1zAMcitCue+adobLDBGrTqPqFmFrrYmh7RGOQ+MjiGs8ZCLHanUnB1NxEHLs5rswy3NufLH1sKTrU8QhMLivVtdk5Bw6zfmOSk1qyNrPZAzROUIQAhCEAIQhACEIQAhCEB4SmbbyZO/thPVAX1Zyzpt6u/7J49iz5MrjNwJ1lQESDK6VRs9se0y1w+vapJ18Et0AO86+Cic+OvQnEKt07xdiMOJ5FStkvEOgHI+RTw58cgfoQhbAIQhAC8XqEAIQhAZQ167qdMQVHirCWo1VyV7PV1TyyzThj1yIJneuhTz1b3j6Jbp0uyonlmYSZKZMyPu+aX/wBXHD1Su2WU/R3etoDKRE6wO6VWRTj5Ja8LWXuAk5GTxlIVHFxGm+dw7ysc/ay1opZoPtGnMQHRMGR3ZZSkLxq/02wAB7SAByGZ5nMJWzO6ZP2HT4JpbbK+pSo4GyQ6sSJA0DOJjRdHBfNMOX5SmzN6mm/LUZ/eb7zeca+K1Oy1w9oe0yCJBWI0HdJrpgjTPPQ7vALTdibdipupn3cx9136ronlY5TzazIQEK0BCEIAQhCAEIQgEKhqT0cJHAyD4pJ1tw9drm8xmPEJ4vCFNxv1QTpWhrtCClC2dUwtd2g5sOF3ke0JjRvN9N2GqNPHtB3hReTr5kBb7jzxUu9u78PBQ1V7mHpMcO1pV1pvBAIMgpnfVHFRdGoz8Mz5SseXhnW5YhUC4dZunp+i6p2spq6rBII4+m9NhW0H7C8ic8t3idi8Wa9eg2QSYEpdt6N3ghVey1yYAT1lPivTw/kZWeEslK1Ndo4JZVoclIXZaHTh1HoujDl35QlUIQtwEIQgMJsV4U6o6Jz4HI+CkKQWdhsQQTOsj95KTs19VWRJxDmM/FcT15yftd2ujeuhVVWpX+T7vnHqvTfzpjDn2z6JbX3xWr/UJla7zjotzPoq862VHHpGBvA+acUGyclNqMs59JSwZzP6nt80qKx4T2gHTkm9OoQQl4IGkkkRnqeSzYUrSccNVx+HCNPey3LoWktoFwEljw4Dk8YT5hvikbfTc2h0RPSBdnoM4PZKZWe1ZZgkOBDhxDvTd4Lr4cf6XPyX1zHRB0MHXfyVz2CtP9VonVrmx2Zqre2a0EPDXciCZy90gj1U7sfBtVPAA0TMCY6gnCtftH1WooQELRkEIQgBCEIAQhCAEIQgBMb1sIqsj3hmCnyFOWMymqEHsxWOF7HasPkZy8QVL2l0McTuB9Eyu6kG1a3Elvz+qUvp8UXnlHjksMb14bv62evVBriauAauiAPtaBImiQ8jgczuyKsmy1gBqPru93Jp5x0j3CB4pxYLia9xe/NmIkNGWLPU8l4XF/Dzzkyn91/0uoe7aL3noBx7P/YnJWSzXS73nAchmfHRS9OkGgBoAA3AQu17fD/FmE1fWZnSu1g1l3afknLKYGgA7F2hdMxk+AEIQqAQhCA+aLXYcB5HQgZeB38kkbIYkQea1DanZF1IOezp0zqCJI4Yhv8AvDNUl93EHouidxMd06HyK4s8bi9DDOZIRtApxSpkaR9Ozgnr6DmnpNI/wug3XI+Cztq9wWez8U+oU4gDKYzSVGnlvn6cE9ZTJEGJzPF2es96lNoYQOM5RA8k4EMBc4afuBzKRFoYzISXHjr3ncmFotBL5e7AW6Cd05QPmrwwtrPLLSUbaBBqCSC0ggc4Ab4kdkJlQHHMajLwQ+rjGGNTMgRMTA1z18l2141M4R1uce6DxInwXbJqOe+un1XMAGQDiT0m4mumIGc5xlCtuwlnxVw+AMLSYAgDFkI4Kq2ehUa5wxnAcQIzzaROIbtDE8VpWxNgLKRe7IvMgcGjIInyV+FjC9SNotDWCXZJBt5MP7CrbPR6hN22tp4rsV28U9gqhcioOIXoKA9QhCAELxxULXvdsxiwpW6OTabQoazXg1w/3J706BO5096NjQnDX5Ob5gpltRaQGBm9xHgCurwJGF/wkeahfbmtaJGcZDu3+pXBz5axywn3/wBaY479TNnpdFtFuQABqHtzIUxTYAABoFH2ZpYIae3LU80t7V/LwXRw8fWe/KKeptUtrBlPhmmVutxaADAlMnDfu4rTLPRzHaW/mTOfggXkzn4KJleqe9PpEy23MPvJVtZp0I8VARKMCfejosYQq81zho4jvQn+QuieqMDgQdDksp232cq0nF1F3Rd7pEju4di1lIWuytqNLXCQfLsVZY7LHLT5to16zOq8iNRPA5yNMyndmvatPSaxwj4Rmd+Y7letrdii0l7MxxA9QqQ+yOb0Ssbg3mRdl8PjKmwA8d3YCkq1sqHrOIHDIDyXAonE4kZAdEachl5rqjZhibIJByPI6pTigude0QCczlvA38pTh9JpJeYnju5AcgISjKWTYE66GQYIyGXBOhSLXmGw0kYY+HLQiSDn6rWeIvrmy0S+YMd2+NBw7SvGkVWupCnBkQR8TfiB0MZEp02z/wBTHiDWvHSa8ES4xJDZkjnkpu6LoqVnZS1mWJ7us4Ddlu5D9UbJ1sxcxqva2SabYxu1BjRo+yPNabTaAABkBkExu2zUqDMDMhvO8niUt/qp6sKp4i+kr3sRqtAaYIVVt10Vm+6SOWas1rtNUdUDwUdWt9eOi4A8w35qbqnjuKnVtdWmdXtjmR6rmntPXaevi+80FTtrtdpI/wBykeIdSB9CqvelltrxiayznPVjcLp7CVGv01ln3EyzbSoOtTaewkT6p1S25p+9TcOwg/RUCpZbxHWsrncMiJ8CmdptVpp/7tkqsGkwSiXIWY1rVn20s5iXFv3gfkpOhf1F2lVnYXAeqwxt8N95tRp5sPyTqheNN3veII9Qq7VPSNzNtDmnC5rstxB9FTb0sNSSQ0nuVMo2pozDgD2wpGjeVUaVHeJSuWxMdPbQC2ZBHkmn+vqN6r3DsJUh/OquhM9ufqmVe+nalrDHFg+SlcqYuK8atRtU1KjnMaAACZGI5+g80j/PHWd39PDiObi4TAOgHD9UuJ9m1uENLuk/CIAnd2qNrXUxzi973Zk7w1vZn9Vx3kx/Lu/Sr5EgNva+hZTPcR808p7fuHWognk+PUKrWiyUDlTtLGv3B1RjgTuBgz6qDvqpabKf61Lo7ntOJh79x5GF14cnb4ZXqut7bae1IBpYAPexTmd2ibWbaapTeYdLcuicwfos8qbQk+6m7L/IObZG+CnlhlVTLGNtsG1FnqZOPsXc82nv3foplpBEtIcOLTIWH2W9KVSA14B4OyPjodSpi7Lxq0nFzHuaY7szP0WXa4/Kusvw1hpXWJZ9Q23rt67WPHGIPiFLWXbig6MbXsJO7pCAJniqmcK41ai5CiqG0lmdGGswfeBadJ3hCrcTqrwhcVXgCSo6vbCRwH71XRaxkSFR7d8Ks31s7QrSWyx3EDontCfUziKcYeCV9VPGeW3ZWswy1sjix3H7LsvBR1W7a7OtRfyJou9WrVWrueanSuzJqdjrHJtFx5exqfPJSli2ctTvd9kOJhvlmVosrwBGi7K3dWyLKZxPcXu8u86qxMpgCAABwC7lEp6hbeFihrzc2m1zsYgaz6AhSz6vZ45KsXvdjqzyCXFo0DW5KclY/KFqbYNZ1qjmDnnvXTduKZ/5qJ+9H6KKt+wdR564GusE8oA070xo/wAK3kzUrBreTZPiY9FnuT5rS/4i0U9qGOGXsn/ddHzK8N9tOtMfn9Mkhcv8PqdBxIq1CSIMYAI1+E8FLt2Xoz0mud2ud8ku41CFDaKmMs+94+iVfelImSxpJM5wR3JR2y9m30G8s3//AFkmtXYqylwIa5pG4PdGfHFIR3LUOaV7UxkKdMdzfmFH3pezfgp+Q8YhOWbK2UTNMmd+N7hPIT6KOtGxNkb03RhnVz3Fo7Z6veql39lVNv8ApVrU4GlgIbI6MR3cVD1LstrMof3TC1yxXTQa0BgEDQscITsWGnz78X6q9pYtTfbpgCoT90lT2zFjtVSsPbjBTZ0nFzYxQcmN5n5LTWXY3Vsdv+FGW6XPFJuZJjJRyZax8XhLaiL7tleALO0FziZc7RoG/hJlLWuxC12T2dUAPLQZAybUG8D5K0UbKKbcGEjuJnnKQr2cQY11jSY+awvD1xlnzCyy3WQVNjrWOrTxR8JG5aJVEhzKgkOaA4OzmW5zzUxY3Nc10g5A6GJy3juUbYqRqVIHb81HNydumvtGmL0KcPGWU7+E71YXXBTqCQcB5iR5ZhaLeNytc3pUmOO8ubu5EQot9ytHV6HLFI812205Izy17L1myWgPA3sIJ8NU1putFD42jg4GPNXy12OqwSG4wNcOo7vokrBXq1R/TbUcObTHi7JK39nr9KpRvgnrtHaMk/bUx9XhHj+ispuKs/N1Cl+INB/8U6stw1WDo0qLZ1hx+crO9Fy5Kpjc0xmDn5n6BeK9Cw1f7dPuIj0Ql1x/Z7rR76tOFkjiFAi+6fvtI5hSt8WfG0hZ1elavQJx0/aN+JuveCunJjjpc23xQ/uR2tcPMBLfzyj/AHmeYjyWXu2jonrY2nmw/JIG+aH9weB+ijdX1jWW33QETWZ470Vb9s41rMHj9M1kL71pf3W+KRfetL+6PFLdLrGtP2ssomazvw03Hw6K4dtjZgMjUdH2YnxhZC+9qX9z1PySFS+qfxOP4Sn6NRq9o2/oNGVNx7SAmNPburWdhs9nBPMkgc3HIAKobM3M619MhzaMxJyNQ720+XF25aZYbBTotDWNDQNw47yeJ5lZ5Z68VMYLDUtBzqvaD8NNgA7MbhiPdCdutPHEeUj0lNX1JJmA0DUZnPdEa+K9oAAAySYy7BlkFnu09Q+a/gIXaQpv1/cL3M/v5oBxumR++C8FQ8EkKoH7lKtO6fqgnpq8suK6gHmuzZ3Hqgdrt3YN6Up2EjUyqmNpdoZVKA1z+ia1KonIZ88w4bwd3ipp1jkH/wCvoE2N0tGoGc6uJ1/Cn+PId4yn+Il3f6WsyrQllOqJwgkBrxrEaAyDHaq/Q2mtLchWfHMz6rXtqNlqVsYxtUuAZ1cD43Rvaqfa/wCFDdaNqqN++1rx5QVchbM9nNo7TVfhc5pY0EucWNkDQAEbyV7aNoPY1ZDQ4wZzjDOkKVp7J17LZS2kBXqZudhIaXu0AAduHas8/wBBbjULDZapqHUYDv56R3qeu7v9Ne2Mx8+1+o7bH4HDsfPyS7dsp1xDta0qtWLY68HCTRbTGf8AuVWjyElSbdjLQM3VqA7BVd6MVesvEjYNpKTHOJJ6W7AcuyCnNDaOysMtJb+BxzUfS2CqPH/6af8A237+1e1P4b1vdtFI9rXhKYSfQ8SVfbCzHV//AIOUba9rLHHWcTyafmmFq/hrbPcfQd+NzfVqr957D2+nJNne4DeyHjyMq9F4uNw3/QtNQsYC2BMuynkArJTbAAiIWK2CnVpVBLXseCDm0tOvAhaFcu0tR8NdSdUP2AT/AIWPJdVpjNxaxTBEryM4RYsTxPsqlP74APqnYsr+APeo1s/g19khOxQeNQUJ6LZ4+1O4AeJ+ia2ihj6wHbAS5PNcvaQuq1jFftmydnqSXNg9wVZt+xNEOMYgNxBnPwyWilh4Lk0Z3JK2yKrsa0k4XPH3mZeIKY19jqjdC0+R8CtmrWYHVo8FGWm7GHdB4lGxtj79m6gMYc+xd2PZp76jGuyDnNBOeQJgladUu1zczEDv8l1ZgC1zSM8Liw78TBiwnj2p34CSpxThjGQxgDWADqgDIZBLh5w5ju/yoyz3lTrNDmPAndMbtDwTilLSMjJzg5+J0XHa209dTxe5u5JZrHBoESRlrA1ntSrKwI/fySwqDiEE4pVQdeiTuTqdJOXn4BcYhvjyS9jpB7gBHdyVSbKurFZy+SBhbzGvYpWnRDdB9Uo0QIAyXoK6ccJGFytA5IDF0gq0vA0ILV4SVy4lIzZ1OeEJq+nEZDPx70/cYEwCuMtY8FNhmjWpzTZI+aULB/lctJAyH6pG4qWf9/RR9paT0Rl35jmIzUt7TWcxuSFZk5jUeiYN6FINETKVC4SgHYmTyV2J/wAZLkleOORPDNMGtvcx4LXNa+ZHSaDprruTaiwNENAaBuaAB4BJ2Cr7Sk1wMlsh3edUu0Hcue3bWTQKAuixehvFAcZyhKRwQgGLbxpne0cM48ZCW9sCMqjT2Qf/AGUK7Zes3q1GntaR6FJuuC0DdTPefottVPiecXbn5jwz45r3HIknw3KEbdNoiMA/NklWXVaPhaPxI9HiYFSABBPhl2pGs8Z5tb2mZ7pCZi5K51LR+In5JzZ9nXe9U/K36lGqXhharc1gkNdUdygDxOg8VX7PStdWt7ZzQymxr2sY2cIL4kyc3OyzKv1nuWm3UFx+0Z8tFIizA5QqmJdmG2Wk6hWwuloJPYZVpsVcx0ahA/MPAq7XnsvSrCCAqzatg6rZ9lUkfC7MLHk4t+xrhyT7NLNfZ6ssjP3S3QvG4/YPinX86ZGbRA1h5AyAd8PBwUBadl7ZTJPs8XSxdE8HNdHkfzKMrWa0MydQq6QYaT7hZ6Fvgsvx1p2i6P2kptJ/pjKf+TTCQ0+7xIU3snezaxqQ0NwyIDic2uIO4b/VZBXtDs8VOoCQ4HoH3qYaT+ZoKsv8P74La1TouHvwREggBwHfmrwwsqMvY2IaL1IWSu17QWmQRl++KXJXS5nAnivUMC9SMIJXq8cEE8CAvA1eIN44BItOoCWidRkuoAS0ezc5DmkAd6UtD9yQq1GtaS4w0ZkpGrN87ZNs1pNB1PFAYcQfHWGkYfmnFn2zs5GYI/EFV7yumnaar6z8OJx+OCANB3BI/wDR1LcTu/5fqUtq1FwftnZRxPeFXr5/ihRaHNZScZykvAGeuQGaZnYqkNSf+5r5ppadiKEEnCfx5o2NQndu1RpVcdPqHcdCDuKv123xRr9U4H/A7L8pWTi7zRfgwzTByM5j6hTNndizadf381hlLK1mrGmmRrK7DlVrsvaqxoaSHDOA8SB3qVZfDMsbXMPLpN8swiZFcUxh5rxNKVrY/qPYTwxAHzQq3E6WL2IR7EJVC6mBH2K9FEJVCAT9kvRTC7QgOcC9AXqEAIQhACTdRB1ASiEAyrXbTOrR4KHt11Um5hoB4gKypjeFlxAwhUqsWG8jScYgic28eY4FWaxXlTqjJ2fA5H9VQL7uutTeXslMbPfWE/1AWnis/YvrK1oL1UWw7SOGj8Q4HNTFHaUHrDvBT7JuNWGUKJZflInUjuS1K9aRHX8U9lpILwhMal7Ufj8Fw69aYiHeSNjSQLkm85TCjKt/sAMBRtq2gMZlrQls5Km7RWDRmfr4Km7X30Gs6TgAT0WzmTxckLRfheYpgvPHcnt2XG6ocVYYjz3diJD+FVsd6NPvDxHEqUp3g34m+IV3o3DR302/lCdNuSj/AG2flCOo7s/qXgPib4hMa9tB38dM1qTbooj/AI2flC7/AJdT3Nb4BHQd2E2+o86MeTnnhMb1DUrTaKLpaC3iCMjHEL6Lq3Uw+6PBRNu2UpP90I6juy+7drGkAVmFh4tkj6hWCzW9jxLKjXd+fgnd4fw4aeoYUFaP4c125tI8YWd4v0ucicEcAe75rxQDdmbxp9Uujtn1Xij8VV3jbUIQupzBCEIAQhCAEIQgBCEIAQhCAEIQgE6lFrtQFF2zZ2jU1YFMIQe1MtGwVI5sLmdhTR2xNVvUrn8QV+QlqH2rPf8Apa1jR7Cj+QW0fAe9aDCIS6w+9UAXDbfsDvSjNm7WdXsHmr3CIR1g71Sm7IVT16xH3RHqnVDYmlq8ueftOPorXCE9J7VG2W5qVPqtAT5tIDQJVCZOQF0hCAEIQgBCEIAXkL1CA8woXqEAIQhACEIQAhCEAIQhACEIQAhCEAIQhACEIQAhCEAIQhACEIQAhCEAIQhACEIQAhCEAIQhACEIQAhCEB//2Q=="/>
          <p:cNvSpPr>
            <a:spLocks noChangeAspect="1" noChangeArrowheads="1"/>
          </p:cNvSpPr>
          <p:nvPr/>
        </p:nvSpPr>
        <p:spPr bwMode="auto">
          <a:xfrm>
            <a:off x="269875" y="7938"/>
            <a:ext cx="304800" cy="304800"/>
          </a:xfrm>
          <a:prstGeom prst="rect">
            <a:avLst/>
          </a:prstGeom>
          <a:noFill/>
          <a:ln w="9525">
            <a:noFill/>
            <a:miter lim="800000"/>
            <a:headEnd/>
            <a:tailEnd/>
          </a:ln>
        </p:spPr>
        <p:txBody>
          <a:bodyPr/>
          <a:lstStyle/>
          <a:p>
            <a:endParaRPr lang="sl-SI">
              <a:latin typeface="Calibri" pitchFamily="34" charset="0"/>
            </a:endParaRPr>
          </a:p>
        </p:txBody>
      </p:sp>
      <p:pic>
        <p:nvPicPr>
          <p:cNvPr id="1030" name="Picture 6" descr="http://kobibilgi.net/resimler/m/turkiye-de-uygulanmakta-olan-ihracata-yonelik-vergi-tesvikleri.jpg">
            <a:hlinkClick r:id="rId2"/>
          </p:cNvPr>
          <p:cNvPicPr>
            <a:picLocks noChangeAspect="1" noChangeArrowheads="1"/>
          </p:cNvPicPr>
          <p:nvPr/>
        </p:nvPicPr>
        <p:blipFill>
          <a:blip r:embed="rId3"/>
          <a:srcRect/>
          <a:stretch>
            <a:fillRect/>
          </a:stretch>
        </p:blipFill>
        <p:spPr bwMode="auto">
          <a:xfrm>
            <a:off x="1258888" y="169863"/>
            <a:ext cx="6559550" cy="2968625"/>
          </a:xfrm>
          <a:prstGeom prst="rect">
            <a:avLst/>
          </a:prstGeom>
          <a:noFill/>
          <a:ln w="9525">
            <a:noFill/>
            <a:miter lim="800000"/>
            <a:headEnd/>
            <a:tailEnd/>
          </a:ln>
        </p:spPr>
      </p:pic>
      <p:sp>
        <p:nvSpPr>
          <p:cNvPr id="7" name="Dikdörtgen 6"/>
          <p:cNvSpPr/>
          <p:nvPr/>
        </p:nvSpPr>
        <p:spPr>
          <a:xfrm>
            <a:off x="1259632" y="4509120"/>
            <a:ext cx="6696743" cy="523220"/>
          </a:xfrm>
          <a:prstGeom prst="rect">
            <a:avLst/>
          </a:prstGeom>
          <a:solidFill>
            <a:srgbClr val="006600"/>
          </a:solidFill>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2800" b="1" dirty="0"/>
              <a:t>Turkey's Investment Incentives System </a:t>
            </a:r>
            <a:endParaRPr lang="tr-TR" sz="2800"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30"/>
                                        </p:tgtEl>
                                        <p:attrNameLst>
                                          <p:attrName>style.visibility</p:attrName>
                                        </p:attrNameLst>
                                      </p:cBhvr>
                                      <p:to>
                                        <p:strVal val="visible"/>
                                      </p:to>
                                    </p:set>
                                    <p:animEffect transition="in" filter="barn(inVertical)">
                                      <p:cBhvr>
                                        <p:cTn id="7" dur="500"/>
                                        <p:tgtEl>
                                          <p:spTgt spid="103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AutoShape 2" descr="data:image/jpeg;base64,/9j/4AAQSkZJRgABAQAAAQABAAD/2wCEAAkGBxQTEhQUExQVFRUXFxQYFxcXFRcXGBUYFBUWFxgVFBcYHCggGBolHBQUITEhJSkrLi4uFx8zODMsNygtLisBCgoKDg0OFxAQGiwcHBwsLCwsLCwsLCwsLCwrLCwsLCwsLCwsLCwsLCwsLCwsLCwsLCw3NzcsLissLCsrNywrK//AABEIALUBFwMBIgACEQEDEQH/xAAcAAABBQEBAQAAAAAAAAAAAAAAAwQFBgcCAQj/xABBEAABAwEFBAcFBgUDBQEAAAABAAIRAwQFEiExBkFRYSIycYGRobETQlLB0WJygpLh8AcVI1PxFDNDFpOiwtI0/8QAGQEAAwEBAQAAAAAAAAAAAAAAAAECAwQF/8QAJBEBAQACAwACAgEFAAAAAAAAAAECEQMSITFBE1EEIkJhocH/2gAMAwEAAhEDEQA/ALJTzBHEJrZ6p04JWmYSFp6L53O9VzbevIf03p1TeoulVTpj003FJ06qfUKm45g6jioelUTplohLbLLFDbQ3Z7E4mE+zcYaB7pjTsUeG+2gEltZoycPfb8JjU8PBW68OnQqD7MjtGYVJA0I1HcufK9MtxGtzSUuvaWtZ34MXtGgiWO1zAMcitCue+adobLDBGrTqPqFmFrrYmh7RGOQ+MjiGs8ZCLHanUnB1NxEHLs5rswy3NufLH1sKTrU8QhMLivVtdk5Bw6zfmOSk1qyNrPZAzROUIQAhCEAIQhACEIQAhCEB4SmbbyZO/thPVAX1Zyzpt6u/7J49iz5MrjNwJ1lQESDK6VRs9se0y1w+vapJ18Et0AO86+Cic+OvQnEKt07xdiMOJ5FStkvEOgHI+RTw58cgfoQhbAIQhAC8XqEAIQhAZQ167qdMQVHirCWo1VyV7PV1TyyzThj1yIJneuhTz1b3j6Jbp0uyonlmYSZKZMyPu+aX/wBXHD1Su2WU/R3etoDKRE6wO6VWRTj5Ja8LWXuAk5GTxlIVHFxGm+dw7ysc/ay1opZoPtGnMQHRMGR3ZZSkLxq/02wAB7SAByGZ5nMJWzO6ZP2HT4JpbbK+pSo4GyQ6sSJA0DOJjRdHBfNMOX5SmzN6mm/LUZ/eb7zeca+K1Oy1w9oe0yCJBWI0HdJrpgjTPPQ7vALTdibdipupn3cx9136ronlY5TzazIQEK0BCEIAQhCAEIQgEKhqT0cJHAyD4pJ1tw9drm8xmPEJ4vCFNxv1QTpWhrtCClC2dUwtd2g5sOF3ke0JjRvN9N2GqNPHtB3hReTr5kBb7jzxUu9u78PBQ1V7mHpMcO1pV1pvBAIMgpnfVHFRdGoz8Mz5SseXhnW5YhUC4dZunp+i6p2spq6rBII4+m9NhW0H7C8ic8t3idi8Wa9eg2QSYEpdt6N3ghVey1yYAT1lPivTw/kZWeEslK1Ndo4JZVoclIXZaHTh1HoujDl35QlUIQtwEIQgMJsV4U6o6Jz4HI+CkKQWdhsQQTOsj95KTs19VWRJxDmM/FcT15yftd2ujeuhVVWpX+T7vnHqvTfzpjDn2z6JbX3xWr/UJla7zjotzPoq862VHHpGBvA+acUGyclNqMs59JSwZzP6nt80qKx4T2gHTkm9OoQQl4IGkkkRnqeSzYUrSccNVx+HCNPey3LoWktoFwEljw4Dk8YT5hvikbfTc2h0RPSBdnoM4PZKZWe1ZZgkOBDhxDvTd4Lr4cf6XPyX1zHRB0MHXfyVz2CtP9VonVrmx2Zqre2a0EPDXciCZy90gj1U7sfBtVPAA0TMCY6gnCtftH1WooQELRkEIQgBCEIAQhCAEIQgBMb1sIqsj3hmCnyFOWMymqEHsxWOF7HasPkZy8QVL2l0McTuB9Eyu6kG1a3Elvz+qUvp8UXnlHjksMb14bv62evVBriauAauiAPtaBImiQ8jgczuyKsmy1gBqPru93Jp5x0j3CB4pxYLia9xe/NmIkNGWLPU8l4XF/Dzzkyn91/0uoe7aL3noBx7P/YnJWSzXS73nAchmfHRS9OkGgBoAA3AQu17fD/FmE1fWZnSu1g1l3afknLKYGgA7F2hdMxk+AEIQqAQhCA+aLXYcB5HQgZeB38kkbIYkQea1DanZF1IOezp0zqCJI4Yhv8AvDNUl93EHouidxMd06HyK4s8bi9DDOZIRtApxSpkaR9Ozgnr6DmnpNI/wug3XI+Cztq9wWez8U+oU4gDKYzSVGnlvn6cE9ZTJEGJzPF2es96lNoYQOM5RA8k4EMBc4afuBzKRFoYzISXHjr3ncmFotBL5e7AW6Cd05QPmrwwtrPLLSUbaBBqCSC0ggc4Ab4kdkJlQHHMajLwQ+rjGGNTMgRMTA1z18l2141M4R1uce6DxInwXbJqOe+un1XMAGQDiT0m4mumIGc5xlCtuwlnxVw+AMLSYAgDFkI4Kq2ehUa5wxnAcQIzzaROIbtDE8VpWxNgLKRe7IvMgcGjIInyV+FjC9SNotDWCXZJBt5MP7CrbPR6hN22tp4rsV28U9gqhcioOIXoKA9QhCAELxxULXvdsxiwpW6OTabQoazXg1w/3J706BO5096NjQnDX5Ob5gpltRaQGBm9xHgCurwJGF/wkeahfbmtaJGcZDu3+pXBz5axywn3/wBaY479TNnpdFtFuQABqHtzIUxTYAABoFH2ZpYIae3LU80t7V/LwXRw8fWe/KKeptUtrBlPhmmVutxaADAlMnDfu4rTLPRzHaW/mTOfggXkzn4KJleqe9PpEy23MPvJVtZp0I8VARKMCfejosYQq81zho4jvQn+QuieqMDgQdDksp232cq0nF1F3Rd7pEju4di1lIWuytqNLXCQfLsVZY7LHLT5to16zOq8iNRPA5yNMyndmvatPSaxwj4Rmd+Y7letrdii0l7MxxA9QqQ+yOb0Ssbg3mRdl8PjKmwA8d3YCkq1sqHrOIHDIDyXAonE4kZAdEachl5rqjZhibIJByPI6pTigude0QCczlvA38pTh9JpJeYnju5AcgISjKWTYE66GQYIyGXBOhSLXmGw0kYY+HLQiSDn6rWeIvrmy0S+YMd2+NBw7SvGkVWupCnBkQR8TfiB0MZEp02z/wBTHiDWvHSa8ES4xJDZkjnkpu6LoqVnZS1mWJ7us4Ddlu5D9UbJ1sxcxqva2SabYxu1BjRo+yPNabTaAABkBkExu2zUqDMDMhvO8niUt/qp6sKp4i+kr3sRqtAaYIVVt10Vm+6SOWas1rtNUdUDwUdWt9eOi4A8w35qbqnjuKnVtdWmdXtjmR6rmntPXaevi+80FTtrtdpI/wBykeIdSB9CqvelltrxiayznPVjcLp7CVGv01ln3EyzbSoOtTaewkT6p1S25p+9TcOwg/RUCpZbxHWsrncMiJ8CmdptVpp/7tkqsGkwSiXIWY1rVn20s5iXFv3gfkpOhf1F2lVnYXAeqwxt8N95tRp5sPyTqheNN3veII9Qq7VPSNzNtDmnC5rstxB9FTb0sNSSQ0nuVMo2pozDgD2wpGjeVUaVHeJSuWxMdPbQC2ZBHkmn+vqN6r3DsJUh/OquhM9ufqmVe+nalrDHFg+SlcqYuK8atRtU1KjnMaAACZGI5+g80j/PHWd39PDiObi4TAOgHD9UuJ9m1uENLuk/CIAnd2qNrXUxzi973Zk7w1vZn9Vx3kx/Lu/Sr5EgNva+hZTPcR808p7fuHWognk+PUKrWiyUDlTtLGv3B1RjgTuBgz6qDvqpabKf61Lo7ntOJh79x5GF14cnb4ZXqut7bae1IBpYAPexTmd2ibWbaapTeYdLcuicwfos8qbQk+6m7L/IObZG+CnlhlVTLGNtsG1FnqZOPsXc82nv3foplpBEtIcOLTIWH2W9KVSA14B4OyPjodSpi7Lxq0nFzHuaY7szP0WXa4/Kusvw1hpXWJZ9Q23rt67WPHGIPiFLWXbig6MbXsJO7pCAJniqmcK41ai5CiqG0lmdGGswfeBadJ3hCrcTqrwhcVXgCSo6vbCRwH71XRaxkSFR7d8Ks31s7QrSWyx3EDontCfUziKcYeCV9VPGeW3ZWswy1sjix3H7LsvBR1W7a7OtRfyJou9WrVWrueanSuzJqdjrHJtFx5exqfPJSli2ctTvd9kOJhvlmVosrwBGi7K3dWyLKZxPcXu8u86qxMpgCAABwC7lEp6hbeFihrzc2m1zsYgaz6AhSz6vZ45KsXvdjqzyCXFo0DW5KclY/KFqbYNZ1qjmDnnvXTduKZ/5qJ+9H6KKt+wdR564GusE8oA070xo/wAK3kzUrBreTZPiY9FnuT5rS/4i0U9qGOGXsn/ddHzK8N9tOtMfn9Mkhcv8PqdBxIq1CSIMYAI1+E8FLt2Xoz0mud2ud8ku41CFDaKmMs+94+iVfelImSxpJM5wR3JR2y9m30G8s3//AFkmtXYqylwIa5pG4PdGfHFIR3LUOaV7UxkKdMdzfmFH3pezfgp+Q8YhOWbK2UTNMmd+N7hPIT6KOtGxNkb03RhnVz3Fo7Z6veql39lVNv8ApVrU4GlgIbI6MR3cVD1LstrMof3TC1yxXTQa0BgEDQscITsWGnz78X6q9pYtTfbpgCoT90lT2zFjtVSsPbjBTZ0nFzYxQcmN5n5LTWXY3Vsdv+FGW6XPFJuZJjJRyZax8XhLaiL7tleALO0FziZc7RoG/hJlLWuxC12T2dUAPLQZAybUG8D5K0UbKKbcGEjuJnnKQr2cQY11jSY+awvD1xlnzCyy3WQVNjrWOrTxR8JG5aJVEhzKgkOaA4OzmW5zzUxY3Nc10g5A6GJy3juUbYqRqVIHb81HNydumvtGmL0KcPGWU7+E71YXXBTqCQcB5iR5ZhaLeNytc3pUmOO8ubu5EQot9ytHV6HLFI812205Izy17L1myWgPA3sIJ8NU1putFD42jg4GPNXy12OqwSG4wNcOo7vokrBXq1R/TbUcObTHi7JK39nr9KpRvgnrtHaMk/bUx9XhHj+ispuKs/N1Cl+INB/8U6stw1WDo0qLZ1hx+crO9Fy5Kpjc0xmDn5n6BeK9Cw1f7dPuIj0Ql1x/Z7rR76tOFkjiFAi+6fvtI5hSt8WfG0hZ1elavQJx0/aN+JuveCunJjjpc23xQ/uR2tcPMBLfzyj/AHmeYjyWXu2jonrY2nmw/JIG+aH9weB+ijdX1jWW33QETWZ470Vb9s41rMHj9M1kL71pf3W+KRfetL+6PFLdLrGtP2ssomazvw03Hw6K4dtjZgMjUdH2YnxhZC+9qX9z1PySFS+qfxOP4Sn6NRq9o2/oNGVNx7SAmNPburWdhs9nBPMkgc3HIAKobM3M619MhzaMxJyNQ720+XF25aZYbBTotDWNDQNw47yeJ5lZ5Z68VMYLDUtBzqvaD8NNgA7MbhiPdCdutPHEeUj0lNX1JJmA0DUZnPdEa+K9oAAAySYy7BlkFnu09Q+a/gIXaQpv1/cL3M/v5oBxumR++C8FQ8EkKoH7lKtO6fqgnpq8suK6gHmuzZ3Hqgdrt3YN6Up2EjUyqmNpdoZVKA1z+ia1KonIZ88w4bwd3ipp1jkH/wCvoE2N0tGoGc6uJ1/Cn+PId4yn+Il3f6WsyrQllOqJwgkBrxrEaAyDHaq/Q2mtLchWfHMz6rXtqNlqVsYxtUuAZ1cD43Rvaqfa/wCFDdaNqqN++1rx5QVchbM9nNo7TVfhc5pY0EucWNkDQAEbyV7aNoPY1ZDQ4wZzjDOkKVp7J17LZS2kBXqZudhIaXu0AAduHas8/wBBbjULDZapqHUYDv56R3qeu7v9Ne2Mx8+1+o7bH4HDsfPyS7dsp1xDta0qtWLY68HCTRbTGf8AuVWjyElSbdjLQM3VqA7BVd6MVesvEjYNpKTHOJJ6W7AcuyCnNDaOysMtJb+BxzUfS2CqPH/6af8A237+1e1P4b1vdtFI9rXhKYSfQ8SVfbCzHV//AIOUba9rLHHWcTyafmmFq/hrbPcfQd+NzfVqr957D2+nJNne4DeyHjyMq9F4uNw3/QtNQsYC2BMuynkArJTbAAiIWK2CnVpVBLXseCDm0tOvAhaFcu0tR8NdSdUP2AT/AIWPJdVpjNxaxTBEryM4RYsTxPsqlP74APqnYsr+APeo1s/g19khOxQeNQUJ6LZ4+1O4AeJ+ia2ihj6wHbAS5PNcvaQuq1jFftmydnqSXNg9wVZt+xNEOMYgNxBnPwyWilh4Lk0Z3JK2yKrsa0k4XPH3mZeIKY19jqjdC0+R8CtmrWYHVo8FGWm7GHdB4lGxtj79m6gMYc+xd2PZp76jGuyDnNBOeQJgladUu1zczEDv8l1ZgC1zSM8Liw78TBiwnj2p34CSpxThjGQxgDWADqgDIZBLh5w5ju/yoyz3lTrNDmPAndMbtDwTilLSMjJzg5+J0XHa209dTxe5u5JZrHBoESRlrA1ntSrKwI/fySwqDiEE4pVQdeiTuTqdJOXn4BcYhvjyS9jpB7gBHdyVSbKurFZy+SBhbzGvYpWnRDdB9Uo0QIAyXoK6ccJGFytA5IDF0gq0vA0ILV4SVy4lIzZ1OeEJq+nEZDPx70/cYEwCuMtY8FNhmjWpzTZI+aULB/lctJAyH6pG4qWf9/RR9paT0Rl35jmIzUt7TWcxuSFZk5jUeiYN6FINETKVC4SgHYmTyV2J/wAZLkleOORPDNMGtvcx4LXNa+ZHSaDprruTaiwNENAaBuaAB4BJ2Cr7Sk1wMlsh3edUu0Hcue3bWTQKAuixehvFAcZyhKRwQgGLbxpne0cM48ZCW9sCMqjT2Qf/AGUK7Zes3q1GntaR6FJuuC0DdTPefottVPiecXbn5jwz45r3HIknw3KEbdNoiMA/NklWXVaPhaPxI9HiYFSABBPhl2pGs8Z5tb2mZ7pCZi5K51LR+In5JzZ9nXe9U/K36lGqXhharc1gkNdUdygDxOg8VX7PStdWt7ZzQymxr2sY2cIL4kyc3OyzKv1nuWm3UFx+0Z8tFIizA5QqmJdmG2Wk6hWwuloJPYZVpsVcx0ahA/MPAq7XnsvSrCCAqzatg6rZ9lUkfC7MLHk4t+xrhyT7NLNfZ6ssjP3S3QvG4/YPinX86ZGbRA1h5AyAd8PBwUBadl7ZTJPs8XSxdE8HNdHkfzKMrWa0MydQq6QYaT7hZ6Fvgsvx1p2i6P2kptJ/pjKf+TTCQ0+7xIU3snezaxqQ0NwyIDic2uIO4b/VZBXtDs8VOoCQ4HoH3qYaT+ZoKsv8P74La1TouHvwREggBwHfmrwwsqMvY2IaL1IWSu17QWmQRl++KXJXS5nAnivUMC9SMIJXq8cEE8CAvA1eIN44BItOoCWidRkuoAS0ezc5DmkAd6UtD9yQq1GtaS4w0ZkpGrN87ZNs1pNB1PFAYcQfHWGkYfmnFn2zs5GYI/EFV7yumnaar6z8OJx+OCANB3BI/wDR1LcTu/5fqUtq1FwftnZRxPeFXr5/ihRaHNZScZykvAGeuQGaZnYqkNSf+5r5ppadiKEEnCfx5o2NQndu1RpVcdPqHcdCDuKv123xRr9U4H/A7L8pWTi7zRfgwzTByM5j6hTNndizadf381hlLK1mrGmmRrK7DlVrsvaqxoaSHDOA8SB3qVZfDMsbXMPLpN8swiZFcUxh5rxNKVrY/qPYTwxAHzQq3E6WL2IR7EJVC6mBH2K9FEJVCAT9kvRTC7QgOcC9AXqEAIQhACTdRB1ASiEAyrXbTOrR4KHt11Um5hoB4gKypjeFlxAwhUqsWG8jScYgic28eY4FWaxXlTqjJ2fA5H9VQL7uutTeXslMbPfWE/1AWnis/YvrK1oL1UWw7SOGj8Q4HNTFHaUHrDvBT7JuNWGUKJZflInUjuS1K9aRHX8U9lpILwhMal7Ufj8Fw69aYiHeSNjSQLkm85TCjKt/sAMBRtq2gMZlrQls5Km7RWDRmfr4Km7X30Gs6TgAT0WzmTxckLRfheYpgvPHcnt2XG6ocVYYjz3diJD+FVsd6NPvDxHEqUp3g34m+IV3o3DR302/lCdNuSj/AG2flCOo7s/qXgPib4hMa9tB38dM1qTbooj/AI2flC7/AJdT3Nb4BHQd2E2+o86MeTnnhMb1DUrTaKLpaC3iCMjHEL6Lq3Uw+6PBRNu2UpP90I6juy+7drGkAVmFh4tkj6hWCzW9jxLKjXd+fgnd4fw4aeoYUFaP4c125tI8YWd4v0ucicEcAe75rxQDdmbxp9Uujtn1Xij8VV3jbUIQupzBCEIAQhCAEIQgBCEIAQhCAEIQgE6lFrtQFF2zZ2jU1YFMIQe1MtGwVI5sLmdhTR2xNVvUrn8QV+QlqH2rPf8Apa1jR7Cj+QW0fAe9aDCIS6w+9UAXDbfsDvSjNm7WdXsHmr3CIR1g71Sm7IVT16xH3RHqnVDYmlq8ueftOPorXCE9J7VG2W5qVPqtAT5tIDQJVCZOQF0hCAEIQgBCEIAXkL1CA8woXqEAIQhACEIQAhCEAIQhACEIQAhCEAIQhACEIQAhCEAIQhACEIQAhCEAIQhACEIQAhCEAIQhACEIQAhCEB//2Q=="/>
          <p:cNvSpPr>
            <a:spLocks noChangeAspect="1" noChangeArrowheads="1"/>
          </p:cNvSpPr>
          <p:nvPr/>
        </p:nvSpPr>
        <p:spPr bwMode="auto">
          <a:xfrm>
            <a:off x="117475" y="-144463"/>
            <a:ext cx="304800" cy="304801"/>
          </a:xfrm>
          <a:prstGeom prst="rect">
            <a:avLst/>
          </a:prstGeom>
          <a:noFill/>
          <a:ln w="9525">
            <a:noFill/>
            <a:miter lim="800000"/>
            <a:headEnd/>
            <a:tailEnd/>
          </a:ln>
        </p:spPr>
        <p:txBody>
          <a:bodyPr/>
          <a:lstStyle/>
          <a:p>
            <a:endParaRPr lang="sl-SI">
              <a:latin typeface="Calibri" pitchFamily="34" charset="0"/>
            </a:endParaRPr>
          </a:p>
        </p:txBody>
      </p:sp>
      <p:sp>
        <p:nvSpPr>
          <p:cNvPr id="14338" name="AutoShape 4" descr="data:image/jpeg;base64,/9j/4AAQSkZJRgABAQAAAQABAAD/2wCEAAkGBxQTEhQUExQVFRUXFxQYFxcXFRcXGBUYFBUWFxgVFBcYHCggGBolHBQUITEhJSkrLi4uFx8zODMsNygtLisBCgoKDg0OFxAQGiwcHBwsLCwsLCwsLCwsLCwrLCwsLCwsLCwsLCwsLCwsLCwsLCwsLCw3NzcsLissLCsrNywrK//AABEIALUBFwMBIgACEQEDEQH/xAAcAAABBQEBAQAAAAAAAAAAAAAAAwQFBgcCAQj/xABBEAABAwEFBAcFBgUDBQEAAAABAAIRAwQFEiExBkFRYSIycYGRobETQlLB0WJygpLh8AcVI1PxFDNDFpOiwtI0/8QAGQEAAwEBAQAAAAAAAAAAAAAAAAECAwQF/8QAJBEBAQACAwACAgEFAAAAAAAAAAECEQMSITFBE1EEIkJhocH/2gAMAwEAAhEDEQA/ALJTzBHEJrZ6p04JWmYSFp6L53O9VzbevIf03p1TeoulVTpj003FJ06qfUKm45g6jioelUTplohLbLLFDbQ3Z7E4mE+zcYaB7pjTsUeG+2gEltZoycPfb8JjU8PBW68OnQqD7MjtGYVJA0I1HcufK9MtxGtzSUuvaWtZ34MXtGgiWO1zAMcitCue+adobLDBGrTqPqFmFrrYmh7RGOQ+MjiGs8ZCLHanUnB1NxEHLs5rswy3NufLH1sKTrU8QhMLivVtdk5Bw6zfmOSk1qyNrPZAzROUIQAhCEAIQhACEIQAhCEB4SmbbyZO/thPVAX1Zyzpt6u/7J49iz5MrjNwJ1lQESDK6VRs9se0y1w+vapJ18Et0AO86+Cic+OvQnEKt07xdiMOJ5FStkvEOgHI+RTw58cgfoQhbAIQhAC8XqEAIQhAZQ167qdMQVHirCWo1VyV7PV1TyyzThj1yIJneuhTz1b3j6Jbp0uyonlmYSZKZMyPu+aX/wBXHD1Su2WU/R3etoDKRE6wO6VWRTj5Ja8LWXuAk5GTxlIVHFxGm+dw7ysc/ay1opZoPtGnMQHRMGR3ZZSkLxq/02wAB7SAByGZ5nMJWzO6ZP2HT4JpbbK+pSo4GyQ6sSJA0DOJjRdHBfNMOX5SmzN6mm/LUZ/eb7zeca+K1Oy1w9oe0yCJBWI0HdJrpgjTPPQ7vALTdibdipupn3cx9136ronlY5TzazIQEK0BCEIAQhCAEIQgEKhqT0cJHAyD4pJ1tw9drm8xmPEJ4vCFNxv1QTpWhrtCClC2dUwtd2g5sOF3ke0JjRvN9N2GqNPHtB3hReTr5kBb7jzxUu9u78PBQ1V7mHpMcO1pV1pvBAIMgpnfVHFRdGoz8Mz5SseXhnW5YhUC4dZunp+i6p2spq6rBII4+m9NhW0H7C8ic8t3idi8Wa9eg2QSYEpdt6N3ghVey1yYAT1lPivTw/kZWeEslK1Ndo4JZVoclIXZaHTh1HoujDl35QlUIQtwEIQgMJsV4U6o6Jz4HI+CkKQWdhsQQTOsj95KTs19VWRJxDmM/FcT15yftd2ujeuhVVWpX+T7vnHqvTfzpjDn2z6JbX3xWr/UJla7zjotzPoq862VHHpGBvA+acUGyclNqMs59JSwZzP6nt80qKx4T2gHTkm9OoQQl4IGkkkRnqeSzYUrSccNVx+HCNPey3LoWktoFwEljw4Dk8YT5hvikbfTc2h0RPSBdnoM4PZKZWe1ZZgkOBDhxDvTd4Lr4cf6XPyX1zHRB0MHXfyVz2CtP9VonVrmx2Zqre2a0EPDXciCZy90gj1U7sfBtVPAA0TMCY6gnCtftH1WooQELRkEIQgBCEIAQhCAEIQgBMb1sIqsj3hmCnyFOWMymqEHsxWOF7HasPkZy8QVL2l0McTuB9Eyu6kG1a3Elvz+qUvp8UXnlHjksMb14bv62evVBriauAauiAPtaBImiQ8jgczuyKsmy1gBqPru93Jp5x0j3CB4pxYLia9xe/NmIkNGWLPU8l4XF/Dzzkyn91/0uoe7aL3noBx7P/YnJWSzXS73nAchmfHRS9OkGgBoAA3AQu17fD/FmE1fWZnSu1g1l3afknLKYGgA7F2hdMxk+AEIQqAQhCA+aLXYcB5HQgZeB38kkbIYkQea1DanZF1IOezp0zqCJI4Yhv8AvDNUl93EHouidxMd06HyK4s8bi9DDOZIRtApxSpkaR9Ozgnr6DmnpNI/wug3XI+Cztq9wWez8U+oU4gDKYzSVGnlvn6cE9ZTJEGJzPF2es96lNoYQOM5RA8k4EMBc4afuBzKRFoYzISXHjr3ncmFotBL5e7AW6Cd05QPmrwwtrPLLSUbaBBqCSC0ggc4Ab4kdkJlQHHMajLwQ+rjGGNTMgRMTA1z18l2141M4R1uce6DxInwXbJqOe+un1XMAGQDiT0m4mumIGc5xlCtuwlnxVw+AMLSYAgDFkI4Kq2ehUa5wxnAcQIzzaROIbtDE8VpWxNgLKRe7IvMgcGjIInyV+FjC9SNotDWCXZJBt5MP7CrbPR6hN22tp4rsV28U9gqhcioOIXoKA9QhCAELxxULXvdsxiwpW6OTabQoazXg1w/3J706BO5096NjQnDX5Ob5gpltRaQGBm9xHgCurwJGF/wkeahfbmtaJGcZDu3+pXBz5axywn3/wBaY479TNnpdFtFuQABqHtzIUxTYAABoFH2ZpYIae3LU80t7V/LwXRw8fWe/KKeptUtrBlPhmmVutxaADAlMnDfu4rTLPRzHaW/mTOfggXkzn4KJleqe9PpEy23MPvJVtZp0I8VARKMCfejosYQq81zho4jvQn+QuieqMDgQdDksp232cq0nF1F3Rd7pEju4di1lIWuytqNLXCQfLsVZY7LHLT5to16zOq8iNRPA5yNMyndmvatPSaxwj4Rmd+Y7letrdii0l7MxxA9QqQ+yOb0Ssbg3mRdl8PjKmwA8d3YCkq1sqHrOIHDIDyXAonE4kZAdEachl5rqjZhibIJByPI6pTigude0QCczlvA38pTh9JpJeYnju5AcgISjKWTYE66GQYIyGXBOhSLXmGw0kYY+HLQiSDn6rWeIvrmy0S+YMd2+NBw7SvGkVWupCnBkQR8TfiB0MZEp02z/wBTHiDWvHSa8ES4xJDZkjnkpu6LoqVnZS1mWJ7us4Ddlu5D9UbJ1sxcxqva2SabYxu1BjRo+yPNabTaAABkBkExu2zUqDMDMhvO8niUt/qp6sKp4i+kr3sRqtAaYIVVt10Vm+6SOWas1rtNUdUDwUdWt9eOi4A8w35qbqnjuKnVtdWmdXtjmR6rmntPXaevi+80FTtrtdpI/wBykeIdSB9CqvelltrxiayznPVjcLp7CVGv01ln3EyzbSoOtTaewkT6p1S25p+9TcOwg/RUCpZbxHWsrncMiJ8CmdptVpp/7tkqsGkwSiXIWY1rVn20s5iXFv3gfkpOhf1F2lVnYXAeqwxt8N95tRp5sPyTqheNN3veII9Qq7VPSNzNtDmnC5rstxB9FTb0sNSSQ0nuVMo2pozDgD2wpGjeVUaVHeJSuWxMdPbQC2ZBHkmn+vqN6r3DsJUh/OquhM9ufqmVe+nalrDHFg+SlcqYuK8atRtU1KjnMaAACZGI5+g80j/PHWd39PDiObi4TAOgHD9UuJ9m1uENLuk/CIAnd2qNrXUxzi973Zk7w1vZn9Vx3kx/Lu/Sr5EgNva+hZTPcR808p7fuHWognk+PUKrWiyUDlTtLGv3B1RjgTuBgz6qDvqpabKf61Lo7ntOJh79x5GF14cnb4ZXqut7bae1IBpYAPexTmd2ibWbaapTeYdLcuicwfos8qbQk+6m7L/IObZG+CnlhlVTLGNtsG1FnqZOPsXc82nv3foplpBEtIcOLTIWH2W9KVSA14B4OyPjodSpi7Lxq0nFzHuaY7szP0WXa4/Kusvw1hpXWJZ9Q23rt67WPHGIPiFLWXbig6MbXsJO7pCAJniqmcK41ai5CiqG0lmdGGswfeBadJ3hCrcTqrwhcVXgCSo6vbCRwH71XRaxkSFR7d8Ks31s7QrSWyx3EDontCfUziKcYeCV9VPGeW3ZWswy1sjix3H7LsvBR1W7a7OtRfyJou9WrVWrueanSuzJqdjrHJtFx5exqfPJSli2ctTvd9kOJhvlmVosrwBGi7K3dWyLKZxPcXu8u86qxMpgCAABwC7lEp6hbeFihrzc2m1zsYgaz6AhSz6vZ45KsXvdjqzyCXFo0DW5KclY/KFqbYNZ1qjmDnnvXTduKZ/5qJ+9H6KKt+wdR564GusE8oA070xo/wAK3kzUrBreTZPiY9FnuT5rS/4i0U9qGOGXsn/ddHzK8N9tOtMfn9Mkhcv8PqdBxIq1CSIMYAI1+E8FLt2Xoz0mud2ud8ku41CFDaKmMs+94+iVfelImSxpJM5wR3JR2y9m30G8s3//AFkmtXYqylwIa5pG4PdGfHFIR3LUOaV7UxkKdMdzfmFH3pezfgp+Q8YhOWbK2UTNMmd+N7hPIT6KOtGxNkb03RhnVz3Fo7Z6veql39lVNv8ApVrU4GlgIbI6MR3cVD1LstrMof3TC1yxXTQa0BgEDQscITsWGnz78X6q9pYtTfbpgCoT90lT2zFjtVSsPbjBTZ0nFzYxQcmN5n5LTWXY3Vsdv+FGW6XPFJuZJjJRyZax8XhLaiL7tleALO0FziZc7RoG/hJlLWuxC12T2dUAPLQZAybUG8D5K0UbKKbcGEjuJnnKQr2cQY11jSY+awvD1xlnzCyy3WQVNjrWOrTxR8JG5aJVEhzKgkOaA4OzmW5zzUxY3Nc10g5A6GJy3juUbYqRqVIHb81HNydumvtGmL0KcPGWU7+E71YXXBTqCQcB5iR5ZhaLeNytc3pUmOO8ubu5EQot9ytHV6HLFI812205Izy17L1myWgPA3sIJ8NU1putFD42jg4GPNXy12OqwSG4wNcOo7vokrBXq1R/TbUcObTHi7JK39nr9KpRvgnrtHaMk/bUx9XhHj+ispuKs/N1Cl+INB/8U6stw1WDo0qLZ1hx+crO9Fy5Kpjc0xmDn5n6BeK9Cw1f7dPuIj0Ql1x/Z7rR76tOFkjiFAi+6fvtI5hSt8WfG0hZ1elavQJx0/aN+JuveCunJjjpc23xQ/uR2tcPMBLfzyj/AHmeYjyWXu2jonrY2nmw/JIG+aH9weB+ijdX1jWW33QETWZ470Vb9s41rMHj9M1kL71pf3W+KRfetL+6PFLdLrGtP2ssomazvw03Hw6K4dtjZgMjUdH2YnxhZC+9qX9z1PySFS+qfxOP4Sn6NRq9o2/oNGVNx7SAmNPburWdhs9nBPMkgc3HIAKobM3M619MhzaMxJyNQ720+XF25aZYbBTotDWNDQNw47yeJ5lZ5Z68VMYLDUtBzqvaD8NNgA7MbhiPdCdutPHEeUj0lNX1JJmA0DUZnPdEa+K9oAAAySYy7BlkFnu09Q+a/gIXaQpv1/cL3M/v5oBxumR++C8FQ8EkKoH7lKtO6fqgnpq8suK6gHmuzZ3Hqgdrt3YN6Up2EjUyqmNpdoZVKA1z+ia1KonIZ88w4bwd3ipp1jkH/wCvoE2N0tGoGc6uJ1/Cn+PId4yn+Il3f6WsyrQllOqJwgkBrxrEaAyDHaq/Q2mtLchWfHMz6rXtqNlqVsYxtUuAZ1cD43Rvaqfa/wCFDdaNqqN++1rx5QVchbM9nNo7TVfhc5pY0EucWNkDQAEbyV7aNoPY1ZDQ4wZzjDOkKVp7J17LZS2kBXqZudhIaXu0AAduHas8/wBBbjULDZapqHUYDv56R3qeu7v9Ne2Mx8+1+o7bH4HDsfPyS7dsp1xDta0qtWLY68HCTRbTGf8AuVWjyElSbdjLQM3VqA7BVd6MVesvEjYNpKTHOJJ6W7AcuyCnNDaOysMtJb+BxzUfS2CqPH/6af8A237+1e1P4b1vdtFI9rXhKYSfQ8SVfbCzHV//AIOUba9rLHHWcTyafmmFq/hrbPcfQd+NzfVqr957D2+nJNne4DeyHjyMq9F4uNw3/QtNQsYC2BMuynkArJTbAAiIWK2CnVpVBLXseCDm0tOvAhaFcu0tR8NdSdUP2AT/AIWPJdVpjNxaxTBEryM4RYsTxPsqlP74APqnYsr+APeo1s/g19khOxQeNQUJ6LZ4+1O4AeJ+ia2ihj6wHbAS5PNcvaQuq1jFftmydnqSXNg9wVZt+xNEOMYgNxBnPwyWilh4Lk0Z3JK2yKrsa0k4XPH3mZeIKY19jqjdC0+R8CtmrWYHVo8FGWm7GHdB4lGxtj79m6gMYc+xd2PZp76jGuyDnNBOeQJgladUu1zczEDv8l1ZgC1zSM8Liw78TBiwnj2p34CSpxThjGQxgDWADqgDIZBLh5w5ju/yoyz3lTrNDmPAndMbtDwTilLSMjJzg5+J0XHa209dTxe5u5JZrHBoESRlrA1ntSrKwI/fySwqDiEE4pVQdeiTuTqdJOXn4BcYhvjyS9jpB7gBHdyVSbKurFZy+SBhbzGvYpWnRDdB9Uo0QIAyXoK6ccJGFytA5IDF0gq0vA0ILV4SVy4lIzZ1OeEJq+nEZDPx70/cYEwCuMtY8FNhmjWpzTZI+aULB/lctJAyH6pG4qWf9/RR9paT0Rl35jmIzUt7TWcxuSFZk5jUeiYN6FINETKVC4SgHYmTyV2J/wAZLkleOORPDNMGtvcx4LXNa+ZHSaDprruTaiwNENAaBuaAB4BJ2Cr7Sk1wMlsh3edUu0Hcue3bWTQKAuixehvFAcZyhKRwQgGLbxpne0cM48ZCW9sCMqjT2Qf/AGUK7Zes3q1GntaR6FJuuC0DdTPefottVPiecXbn5jwz45r3HIknw3KEbdNoiMA/NklWXVaPhaPxI9HiYFSABBPhl2pGs8Z5tb2mZ7pCZi5K51LR+In5JzZ9nXe9U/K36lGqXhharc1gkNdUdygDxOg8VX7PStdWt7ZzQymxr2sY2cIL4kyc3OyzKv1nuWm3UFx+0Z8tFIizA5QqmJdmG2Wk6hWwuloJPYZVpsVcx0ahA/MPAq7XnsvSrCCAqzatg6rZ9lUkfC7MLHk4t+xrhyT7NLNfZ6ssjP3S3QvG4/YPinX86ZGbRA1h5AyAd8PBwUBadl7ZTJPs8XSxdE8HNdHkfzKMrWa0MydQq6QYaT7hZ6Fvgsvx1p2i6P2kptJ/pjKf+TTCQ0+7xIU3snezaxqQ0NwyIDic2uIO4b/VZBXtDs8VOoCQ4HoH3qYaT+ZoKsv8P74La1TouHvwREggBwHfmrwwsqMvY2IaL1IWSu17QWmQRl++KXJXS5nAnivUMC9SMIJXq8cEE8CAvA1eIN44BItOoCWidRkuoAS0ezc5DmkAd6UtD9yQq1GtaS4w0ZkpGrN87ZNs1pNB1PFAYcQfHWGkYfmnFn2zs5GYI/EFV7yumnaar6z8OJx+OCANB3BI/wDR1LcTu/5fqUtq1FwftnZRxPeFXr5/ihRaHNZScZykvAGeuQGaZnYqkNSf+5r5ppadiKEEnCfx5o2NQndu1RpVcdPqHcdCDuKv123xRr9U4H/A7L8pWTi7zRfgwzTByM5j6hTNndizadf381hlLK1mrGmmRrK7DlVrsvaqxoaSHDOA8SB3qVZfDMsbXMPLpN8swiZFcUxh5rxNKVrY/qPYTwxAHzQq3E6WL2IR7EJVC6mBH2K9FEJVCAT9kvRTC7QgOcC9AXqEAIQhACTdRB1ASiEAyrXbTOrR4KHt11Um5hoB4gKypjeFlxAwhUqsWG8jScYgic28eY4FWaxXlTqjJ2fA5H9VQL7uutTeXslMbPfWE/1AWnis/YvrK1oL1UWw7SOGj8Q4HNTFHaUHrDvBT7JuNWGUKJZflInUjuS1K9aRHX8U9lpILwhMal7Ufj8Fw69aYiHeSNjSQLkm85TCjKt/sAMBRtq2gMZlrQls5Km7RWDRmfr4Km7X30Gs6TgAT0WzmTxckLRfheYpgvPHcnt2XG6ocVYYjz3diJD+FVsd6NPvDxHEqUp3g34m+IV3o3DR302/lCdNuSj/AG2flCOo7s/qXgPib4hMa9tB38dM1qTbooj/AI2flC7/AJdT3Nb4BHQd2E2+o86MeTnnhMb1DUrTaKLpaC3iCMjHEL6Lq3Uw+6PBRNu2UpP90I6juy+7drGkAVmFh4tkj6hWCzW9jxLKjXd+fgnd4fw4aeoYUFaP4c125tI8YWd4v0ucicEcAe75rxQDdmbxp9Uujtn1Xij8VV3jbUIQupzBCEIAQhCAEIQgBCEIAQhCAEIQgE6lFrtQFF2zZ2jU1YFMIQe1MtGwVI5sLmdhTR2xNVvUrn8QV+QlqH2rPf8Apa1jR7Cj+QW0fAe9aDCIS6w+9UAXDbfsDvSjNm7WdXsHmr3CIR1g71Sm7IVT16xH3RHqnVDYmlq8ueftOPorXCE9J7VG2W5qVPqtAT5tIDQJVCZOQF0hCAEIQgBCEIAXkL1CA8woXqEAIQhACEIQAhCEAIQhACEIQAhCEAIQhACEIQAhCEAIQhACEIQAhCEAIQhACEIQAhCEAIQhACEIQAhCEB//2Q=="/>
          <p:cNvSpPr>
            <a:spLocks noChangeAspect="1" noChangeArrowheads="1"/>
          </p:cNvSpPr>
          <p:nvPr/>
        </p:nvSpPr>
        <p:spPr bwMode="auto">
          <a:xfrm>
            <a:off x="269875" y="7938"/>
            <a:ext cx="304800" cy="304800"/>
          </a:xfrm>
          <a:prstGeom prst="rect">
            <a:avLst/>
          </a:prstGeom>
          <a:noFill/>
          <a:ln w="9525">
            <a:noFill/>
            <a:miter lim="800000"/>
            <a:headEnd/>
            <a:tailEnd/>
          </a:ln>
        </p:spPr>
        <p:txBody>
          <a:bodyPr/>
          <a:lstStyle/>
          <a:p>
            <a:endParaRPr lang="sl-SI">
              <a:latin typeface="Calibri" pitchFamily="34" charset="0"/>
            </a:endParaRPr>
          </a:p>
        </p:txBody>
      </p:sp>
      <p:pic>
        <p:nvPicPr>
          <p:cNvPr id="14339" name="Picture 6" descr="http://kobibilgi.net/resimler/m/turkiye-de-uygulanmakta-olan-ihracata-yonelik-vergi-tesvikleri.jpg">
            <a:hlinkClick r:id="rId2"/>
          </p:cNvPr>
          <p:cNvPicPr>
            <a:picLocks noChangeAspect="1" noChangeArrowheads="1"/>
          </p:cNvPicPr>
          <p:nvPr/>
        </p:nvPicPr>
        <p:blipFill>
          <a:blip r:embed="rId3"/>
          <a:srcRect/>
          <a:stretch>
            <a:fillRect/>
          </a:stretch>
        </p:blipFill>
        <p:spPr bwMode="auto">
          <a:xfrm>
            <a:off x="7354888" y="6048375"/>
            <a:ext cx="1789112" cy="809625"/>
          </a:xfrm>
          <a:prstGeom prst="rect">
            <a:avLst/>
          </a:prstGeom>
          <a:noFill/>
          <a:ln w="9525">
            <a:noFill/>
            <a:miter lim="800000"/>
            <a:headEnd/>
            <a:tailEnd/>
          </a:ln>
        </p:spPr>
      </p:pic>
      <p:sp>
        <p:nvSpPr>
          <p:cNvPr id="7" name="Dikdörtgen 6"/>
          <p:cNvSpPr/>
          <p:nvPr/>
        </p:nvSpPr>
        <p:spPr>
          <a:xfrm>
            <a:off x="0" y="-7462"/>
            <a:ext cx="6696743" cy="523220"/>
          </a:xfrm>
          <a:prstGeom prst="rect">
            <a:avLst/>
          </a:prstGeom>
          <a:solidFill>
            <a:srgbClr val="006600"/>
          </a:solidFill>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2800" b="1" dirty="0"/>
              <a:t>Turkey's Investment Incentives System </a:t>
            </a:r>
            <a:endParaRPr lang="tr-TR" sz="2800" dirty="0"/>
          </a:p>
        </p:txBody>
      </p:sp>
      <p:sp>
        <p:nvSpPr>
          <p:cNvPr id="2" name="Dikdörtgen 1"/>
          <p:cNvSpPr/>
          <p:nvPr/>
        </p:nvSpPr>
        <p:spPr>
          <a:xfrm>
            <a:off x="411163" y="1120775"/>
            <a:ext cx="8482012" cy="3970338"/>
          </a:xfrm>
          <a:prstGeom prst="rect">
            <a:avLst/>
          </a:prstGeom>
        </p:spPr>
        <p:txBody>
          <a:bodyPr>
            <a:spAutoFit/>
          </a:bodyPr>
          <a:lstStyle/>
          <a:p>
            <a:pPr fontAlgn="auto">
              <a:spcBef>
                <a:spcPts val="0"/>
              </a:spcBef>
              <a:spcAft>
                <a:spcPts val="0"/>
              </a:spcAft>
              <a:defRPr/>
            </a:pPr>
            <a:r>
              <a:rPr lang="en-US" sz="2800" b="1" i="1" dirty="0">
                <a:solidFill>
                  <a:srgbClr val="FF0000"/>
                </a:solidFill>
                <a:latin typeface="+mn-lt"/>
                <a:cs typeface="+mn-cs"/>
              </a:rPr>
              <a:t>Effective as of January 1, 2012, the new investment incentives system is comprised of four different schemes. Local and foreign investors have equal access to</a:t>
            </a:r>
            <a:r>
              <a:rPr lang="en-US" sz="2800" b="1" i="1" dirty="0">
                <a:solidFill>
                  <a:srgbClr val="FF0000"/>
                </a:solidFill>
                <a:latin typeface="+mn-lt"/>
                <a:cs typeface="+mn-cs"/>
              </a:rPr>
              <a:t>:</a:t>
            </a:r>
            <a:endParaRPr lang="tr-TR" sz="2800" b="1" i="1" dirty="0">
              <a:solidFill>
                <a:srgbClr val="FF0000"/>
              </a:solidFill>
              <a:latin typeface="+mn-lt"/>
              <a:cs typeface="+mn-cs"/>
            </a:endParaRPr>
          </a:p>
          <a:p>
            <a:pPr fontAlgn="auto">
              <a:spcBef>
                <a:spcPts val="0"/>
              </a:spcBef>
              <a:spcAft>
                <a:spcPts val="0"/>
              </a:spcAft>
              <a:defRPr/>
            </a:pPr>
            <a:endParaRPr lang="tr-TR" sz="2800" dirty="0">
              <a:latin typeface="+mn-lt"/>
              <a:cs typeface="+mn-cs"/>
            </a:endParaRPr>
          </a:p>
          <a:p>
            <a:pPr fontAlgn="auto">
              <a:spcBef>
                <a:spcPts val="0"/>
              </a:spcBef>
              <a:spcAft>
                <a:spcPts val="0"/>
              </a:spcAft>
              <a:defRPr/>
            </a:pPr>
            <a:r>
              <a:rPr lang="en-US" sz="2800" b="1" dirty="0">
                <a:solidFill>
                  <a:schemeClr val="accent3">
                    <a:lumMod val="50000"/>
                  </a:schemeClr>
                </a:solidFill>
                <a:latin typeface="+mn-lt"/>
                <a:cs typeface="+mn-cs"/>
              </a:rPr>
              <a:t>1- General Investment Incentives Scheme</a:t>
            </a:r>
            <a:endParaRPr lang="tr-TR" sz="2800" dirty="0">
              <a:solidFill>
                <a:schemeClr val="accent3">
                  <a:lumMod val="50000"/>
                </a:schemeClr>
              </a:solidFill>
              <a:latin typeface="+mn-lt"/>
              <a:cs typeface="+mn-cs"/>
            </a:endParaRPr>
          </a:p>
          <a:p>
            <a:pPr fontAlgn="auto">
              <a:spcBef>
                <a:spcPts val="0"/>
              </a:spcBef>
              <a:spcAft>
                <a:spcPts val="0"/>
              </a:spcAft>
              <a:defRPr/>
            </a:pPr>
            <a:r>
              <a:rPr lang="en-US" sz="2800" b="1" dirty="0">
                <a:solidFill>
                  <a:schemeClr val="accent3">
                    <a:lumMod val="50000"/>
                  </a:schemeClr>
                </a:solidFill>
                <a:latin typeface="+mn-lt"/>
                <a:cs typeface="+mn-cs"/>
              </a:rPr>
              <a:t>2- Regional Investment Incentives Scheme</a:t>
            </a:r>
            <a:endParaRPr lang="tr-TR" sz="2800" dirty="0">
              <a:solidFill>
                <a:schemeClr val="accent3">
                  <a:lumMod val="50000"/>
                </a:schemeClr>
              </a:solidFill>
              <a:latin typeface="+mn-lt"/>
              <a:cs typeface="+mn-cs"/>
            </a:endParaRPr>
          </a:p>
          <a:p>
            <a:pPr fontAlgn="auto">
              <a:spcBef>
                <a:spcPts val="0"/>
              </a:spcBef>
              <a:spcAft>
                <a:spcPts val="0"/>
              </a:spcAft>
              <a:defRPr/>
            </a:pPr>
            <a:r>
              <a:rPr lang="en-US" sz="2800" b="1" dirty="0">
                <a:solidFill>
                  <a:schemeClr val="accent3">
                    <a:lumMod val="50000"/>
                  </a:schemeClr>
                </a:solidFill>
                <a:latin typeface="+mn-lt"/>
                <a:cs typeface="+mn-cs"/>
              </a:rPr>
              <a:t>3- Large-Scale Investment Incentives Scheme</a:t>
            </a:r>
            <a:endParaRPr lang="tr-TR" sz="2800" dirty="0">
              <a:solidFill>
                <a:schemeClr val="accent3">
                  <a:lumMod val="50000"/>
                </a:schemeClr>
              </a:solidFill>
              <a:latin typeface="+mn-lt"/>
              <a:cs typeface="+mn-cs"/>
            </a:endParaRPr>
          </a:p>
          <a:p>
            <a:pPr fontAlgn="auto">
              <a:spcBef>
                <a:spcPts val="0"/>
              </a:spcBef>
              <a:spcAft>
                <a:spcPts val="0"/>
              </a:spcAft>
              <a:defRPr/>
            </a:pPr>
            <a:r>
              <a:rPr lang="en-US" sz="2800" b="1" dirty="0">
                <a:solidFill>
                  <a:schemeClr val="accent3">
                    <a:lumMod val="50000"/>
                  </a:schemeClr>
                </a:solidFill>
                <a:latin typeface="+mn-lt"/>
                <a:cs typeface="+mn-cs"/>
              </a:rPr>
              <a:t>4- Strategic Investment Incentives Scheme</a:t>
            </a:r>
            <a:endParaRPr lang="tr-TR" sz="2800" dirty="0">
              <a:solidFill>
                <a:schemeClr val="accent3">
                  <a:lumMod val="50000"/>
                </a:schemeClr>
              </a:solidFill>
              <a:latin typeface="+mn-lt"/>
              <a:cs typeface="+mn-cs"/>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AutoShape 2" descr="data:image/jpeg;base64,/9j/4AAQSkZJRgABAQAAAQABAAD/2wCEAAkGBxQTEhQUExQVFRUXFxQYFxcXFRcXGBUYFBUWFxgVFBcYHCggGBolHBQUITEhJSkrLi4uFx8zODMsNygtLisBCgoKDg0OFxAQGiwcHBwsLCwsLCwsLCwsLCwrLCwsLCwsLCwsLCwsLCwsLCwsLCwsLCw3NzcsLissLCsrNywrK//AABEIALUBFwMBIgACEQEDEQH/xAAcAAABBQEBAQAAAAAAAAAAAAAAAwQFBgcCAQj/xABBEAABAwEFBAcFBgUDBQEAAAABAAIRAwQFEiExBkFRYSIycYGRobETQlLB0WJygpLh8AcVI1PxFDNDFpOiwtI0/8QAGQEAAwEBAQAAAAAAAAAAAAAAAAECAwQF/8QAJBEBAQACAwACAgEFAAAAAAAAAAECEQMSITFBE1EEIkJhocH/2gAMAwEAAhEDEQA/ALJTzBHEJrZ6p04JWmYSFp6L53O9VzbevIf03p1TeoulVTpj003FJ06qfUKm45g6jioelUTplohLbLLFDbQ3Z7E4mE+zcYaB7pjTsUeG+2gEltZoycPfb8JjU8PBW68OnQqD7MjtGYVJA0I1HcufK9MtxGtzSUuvaWtZ34MXtGgiWO1zAMcitCue+adobLDBGrTqPqFmFrrYmh7RGOQ+MjiGs8ZCLHanUnB1NxEHLs5rswy3NufLH1sKTrU8QhMLivVtdk5Bw6zfmOSk1qyNrPZAzROUIQAhCEAIQhACEIQAhCEB4SmbbyZO/thPVAX1Zyzpt6u/7J49iz5MrjNwJ1lQESDK6VRs9se0y1w+vapJ18Et0AO86+Cic+OvQnEKt07xdiMOJ5FStkvEOgHI+RTw58cgfoQhbAIQhAC8XqEAIQhAZQ167qdMQVHirCWo1VyV7PV1TyyzThj1yIJneuhTz1b3j6Jbp0uyonlmYSZKZMyPu+aX/wBXHD1Su2WU/R3etoDKRE6wO6VWRTj5Ja8LWXuAk5GTxlIVHFxGm+dw7ysc/ay1opZoPtGnMQHRMGR3ZZSkLxq/02wAB7SAByGZ5nMJWzO6ZP2HT4JpbbK+pSo4GyQ6sSJA0DOJjRdHBfNMOX5SmzN6mm/LUZ/eb7zeca+K1Oy1w9oe0yCJBWI0HdJrpgjTPPQ7vALTdibdipupn3cx9136ronlY5TzazIQEK0BCEIAQhCAEIQgEKhqT0cJHAyD4pJ1tw9drm8xmPEJ4vCFNxv1QTpWhrtCClC2dUwtd2g5sOF3ke0JjRvN9N2GqNPHtB3hReTr5kBb7jzxUu9u78PBQ1V7mHpMcO1pV1pvBAIMgpnfVHFRdGoz8Mz5SseXhnW5YhUC4dZunp+i6p2spq6rBII4+m9NhW0H7C8ic8t3idi8Wa9eg2QSYEpdt6N3ghVey1yYAT1lPivTw/kZWeEslK1Ndo4JZVoclIXZaHTh1HoujDl35QlUIQtwEIQgMJsV4U6o6Jz4HI+CkKQWdhsQQTOsj95KTs19VWRJxDmM/FcT15yftd2ujeuhVVWpX+T7vnHqvTfzpjDn2z6JbX3xWr/UJla7zjotzPoq862VHHpGBvA+acUGyclNqMs59JSwZzP6nt80qKx4T2gHTkm9OoQQl4IGkkkRnqeSzYUrSccNVx+HCNPey3LoWktoFwEljw4Dk8YT5hvikbfTc2h0RPSBdnoM4PZKZWe1ZZgkOBDhxDvTd4Lr4cf6XPyX1zHRB0MHXfyVz2CtP9VonVrmx2Zqre2a0EPDXciCZy90gj1U7sfBtVPAA0TMCY6gnCtftH1WooQELRkEIQgBCEIAQhCAEIQgBMb1sIqsj3hmCnyFOWMymqEHsxWOF7HasPkZy8QVL2l0McTuB9Eyu6kG1a3Elvz+qUvp8UXnlHjksMb14bv62evVBriauAauiAPtaBImiQ8jgczuyKsmy1gBqPru93Jp5x0j3CB4pxYLia9xe/NmIkNGWLPU8l4XF/Dzzkyn91/0uoe7aL3noBx7P/YnJWSzXS73nAchmfHRS9OkGgBoAA3AQu17fD/FmE1fWZnSu1g1l3afknLKYGgA7F2hdMxk+AEIQqAQhCA+aLXYcB5HQgZeB38kkbIYkQea1DanZF1IOezp0zqCJI4Yhv8AvDNUl93EHouidxMd06HyK4s8bi9DDOZIRtApxSpkaR9Ozgnr6DmnpNI/wug3XI+Cztq9wWez8U+oU4gDKYzSVGnlvn6cE9ZTJEGJzPF2es96lNoYQOM5RA8k4EMBc4afuBzKRFoYzISXHjr3ncmFotBL5e7AW6Cd05QPmrwwtrPLLSUbaBBqCSC0ggc4Ab4kdkJlQHHMajLwQ+rjGGNTMgRMTA1z18l2141M4R1uce6DxInwXbJqOe+un1XMAGQDiT0m4mumIGc5xlCtuwlnxVw+AMLSYAgDFkI4Kq2ehUa5wxnAcQIzzaROIbtDE8VpWxNgLKRe7IvMgcGjIInyV+FjC9SNotDWCXZJBt5MP7CrbPR6hN22tp4rsV28U9gqhcioOIXoKA9QhCAELxxULXvdsxiwpW6OTabQoazXg1w/3J706BO5096NjQnDX5Ob5gpltRaQGBm9xHgCurwJGF/wkeahfbmtaJGcZDu3+pXBz5axywn3/wBaY479TNnpdFtFuQABqHtzIUxTYAABoFH2ZpYIae3LU80t7V/LwXRw8fWe/KKeptUtrBlPhmmVutxaADAlMnDfu4rTLPRzHaW/mTOfggXkzn4KJleqe9PpEy23MPvJVtZp0I8VARKMCfejosYQq81zho4jvQn+QuieqMDgQdDksp232cq0nF1F3Rd7pEju4di1lIWuytqNLXCQfLsVZY7LHLT5to16zOq8iNRPA5yNMyndmvatPSaxwj4Rmd+Y7letrdii0l7MxxA9QqQ+yOb0Ssbg3mRdl8PjKmwA8d3YCkq1sqHrOIHDIDyXAonE4kZAdEachl5rqjZhibIJByPI6pTigude0QCczlvA38pTh9JpJeYnju5AcgISjKWTYE66GQYIyGXBOhSLXmGw0kYY+HLQiSDn6rWeIvrmy0S+YMd2+NBw7SvGkVWupCnBkQR8TfiB0MZEp02z/wBTHiDWvHSa8ES4xJDZkjnkpu6LoqVnZS1mWJ7us4Ddlu5D9UbJ1sxcxqva2SabYxu1BjRo+yPNabTaAABkBkExu2zUqDMDMhvO8niUt/qp6sKp4i+kr3sRqtAaYIVVt10Vm+6SOWas1rtNUdUDwUdWt9eOi4A8w35qbqnjuKnVtdWmdXtjmR6rmntPXaevi+80FTtrtdpI/wBykeIdSB9CqvelltrxiayznPVjcLp7CVGv01ln3EyzbSoOtTaewkT6p1S25p+9TcOwg/RUCpZbxHWsrncMiJ8CmdptVpp/7tkqsGkwSiXIWY1rVn20s5iXFv3gfkpOhf1F2lVnYXAeqwxt8N95tRp5sPyTqheNN3veII9Qq7VPSNzNtDmnC5rstxB9FTb0sNSSQ0nuVMo2pozDgD2wpGjeVUaVHeJSuWxMdPbQC2ZBHkmn+vqN6r3DsJUh/OquhM9ufqmVe+nalrDHFg+SlcqYuK8atRtU1KjnMaAACZGI5+g80j/PHWd39PDiObi4TAOgHD9UuJ9m1uENLuk/CIAnd2qNrXUxzi973Zk7w1vZn9Vx3kx/Lu/Sr5EgNva+hZTPcR808p7fuHWognk+PUKrWiyUDlTtLGv3B1RjgTuBgz6qDvqpabKf61Lo7ntOJh79x5GF14cnb4ZXqut7bae1IBpYAPexTmd2ibWbaapTeYdLcuicwfos8qbQk+6m7L/IObZG+CnlhlVTLGNtsG1FnqZOPsXc82nv3foplpBEtIcOLTIWH2W9KVSA14B4OyPjodSpi7Lxq0nFzHuaY7szP0WXa4/Kusvw1hpXWJZ9Q23rt67WPHGIPiFLWXbig6MbXsJO7pCAJniqmcK41ai5CiqG0lmdGGswfeBadJ3hCrcTqrwhcVXgCSo6vbCRwH71XRaxkSFR7d8Ks31s7QrSWyx3EDontCfUziKcYeCV9VPGeW3ZWswy1sjix3H7LsvBR1W7a7OtRfyJou9WrVWrueanSuzJqdjrHJtFx5exqfPJSli2ctTvd9kOJhvlmVosrwBGi7K3dWyLKZxPcXu8u86qxMpgCAABwC7lEp6hbeFihrzc2m1zsYgaz6AhSz6vZ45KsXvdjqzyCXFo0DW5KclY/KFqbYNZ1qjmDnnvXTduKZ/5qJ+9H6KKt+wdR564GusE8oA070xo/wAK3kzUrBreTZPiY9FnuT5rS/4i0U9qGOGXsn/ddHzK8N9tOtMfn9Mkhcv8PqdBxIq1CSIMYAI1+E8FLt2Xoz0mud2ud8ku41CFDaKmMs+94+iVfelImSxpJM5wR3JR2y9m30G8s3//AFkmtXYqylwIa5pG4PdGfHFIR3LUOaV7UxkKdMdzfmFH3pezfgp+Q8YhOWbK2UTNMmd+N7hPIT6KOtGxNkb03RhnVz3Fo7Z6veql39lVNv8ApVrU4GlgIbI6MR3cVD1LstrMof3TC1yxXTQa0BgEDQscITsWGnz78X6q9pYtTfbpgCoT90lT2zFjtVSsPbjBTZ0nFzYxQcmN5n5LTWXY3Vsdv+FGW6XPFJuZJjJRyZax8XhLaiL7tleALO0FziZc7RoG/hJlLWuxC12T2dUAPLQZAybUG8D5K0UbKKbcGEjuJnnKQr2cQY11jSY+awvD1xlnzCyy3WQVNjrWOrTxR8JG5aJVEhzKgkOaA4OzmW5zzUxY3Nc10g5A6GJy3juUbYqRqVIHb81HNydumvtGmL0KcPGWU7+E71YXXBTqCQcB5iR5ZhaLeNytc3pUmOO8ubu5EQot9ytHV6HLFI812205Izy17L1myWgPA3sIJ8NU1putFD42jg4GPNXy12OqwSG4wNcOo7vokrBXq1R/TbUcObTHi7JK39nr9KpRvgnrtHaMk/bUx9XhHj+ispuKs/N1Cl+INB/8U6stw1WDo0qLZ1hx+crO9Fy5Kpjc0xmDn5n6BeK9Cw1f7dPuIj0Ql1x/Z7rR76tOFkjiFAi+6fvtI5hSt8WfG0hZ1elavQJx0/aN+JuveCunJjjpc23xQ/uR2tcPMBLfzyj/AHmeYjyWXu2jonrY2nmw/JIG+aH9weB+ijdX1jWW33QETWZ470Vb9s41rMHj9M1kL71pf3W+KRfetL+6PFLdLrGtP2ssomazvw03Hw6K4dtjZgMjUdH2YnxhZC+9qX9z1PySFS+qfxOP4Sn6NRq9o2/oNGVNx7SAmNPburWdhs9nBPMkgc3HIAKobM3M619MhzaMxJyNQ720+XF25aZYbBTotDWNDQNw47yeJ5lZ5Z68VMYLDUtBzqvaD8NNgA7MbhiPdCdutPHEeUj0lNX1JJmA0DUZnPdEa+K9oAAAySYy7BlkFnu09Q+a/gIXaQpv1/cL3M/v5oBxumR++C8FQ8EkKoH7lKtO6fqgnpq8suK6gHmuzZ3Hqgdrt3YN6Up2EjUyqmNpdoZVKA1z+ia1KonIZ88w4bwd3ipp1jkH/wCvoE2N0tGoGc6uJ1/Cn+PId4yn+Il3f6WsyrQllOqJwgkBrxrEaAyDHaq/Q2mtLchWfHMz6rXtqNlqVsYxtUuAZ1cD43Rvaqfa/wCFDdaNqqN++1rx5QVchbM9nNo7TVfhc5pY0EucWNkDQAEbyV7aNoPY1ZDQ4wZzjDOkKVp7J17LZS2kBXqZudhIaXu0AAduHas8/wBBbjULDZapqHUYDv56R3qeu7v9Ne2Mx8+1+o7bH4HDsfPyS7dsp1xDta0qtWLY68HCTRbTGf8AuVWjyElSbdjLQM3VqA7BVd6MVesvEjYNpKTHOJJ6W7AcuyCnNDaOysMtJb+BxzUfS2CqPH/6af8A237+1e1P4b1vdtFI9rXhKYSfQ8SVfbCzHV//AIOUba9rLHHWcTyafmmFq/hrbPcfQd+NzfVqr957D2+nJNne4DeyHjyMq9F4uNw3/QtNQsYC2BMuynkArJTbAAiIWK2CnVpVBLXseCDm0tOvAhaFcu0tR8NdSdUP2AT/AIWPJdVpjNxaxTBEryM4RYsTxPsqlP74APqnYsr+APeo1s/g19khOxQeNQUJ6LZ4+1O4AeJ+ia2ihj6wHbAS5PNcvaQuq1jFftmydnqSXNg9wVZt+xNEOMYgNxBnPwyWilh4Lk0Z3JK2yKrsa0k4XPH3mZeIKY19jqjdC0+R8CtmrWYHVo8FGWm7GHdB4lGxtj79m6gMYc+xd2PZp76jGuyDnNBOeQJgladUu1zczEDv8l1ZgC1zSM8Liw78TBiwnj2p34CSpxThjGQxgDWADqgDIZBLh5w5ju/yoyz3lTrNDmPAndMbtDwTilLSMjJzg5+J0XHa209dTxe5u5JZrHBoESRlrA1ntSrKwI/fySwqDiEE4pVQdeiTuTqdJOXn4BcYhvjyS9jpB7gBHdyVSbKurFZy+SBhbzGvYpWnRDdB9Uo0QIAyXoK6ccJGFytA5IDF0gq0vA0ILV4SVy4lIzZ1OeEJq+nEZDPx70/cYEwCuMtY8FNhmjWpzTZI+aULB/lctJAyH6pG4qWf9/RR9paT0Rl35jmIzUt7TWcxuSFZk5jUeiYN6FINETKVC4SgHYmTyV2J/wAZLkleOORPDNMGtvcx4LXNa+ZHSaDprruTaiwNENAaBuaAB4BJ2Cr7Sk1wMlsh3edUu0Hcue3bWTQKAuixehvFAcZyhKRwQgGLbxpne0cM48ZCW9sCMqjT2Qf/AGUK7Zes3q1GntaR6FJuuC0DdTPefottVPiecXbn5jwz45r3HIknw3KEbdNoiMA/NklWXVaPhaPxI9HiYFSABBPhl2pGs8Z5tb2mZ7pCZi5K51LR+In5JzZ9nXe9U/K36lGqXhharc1gkNdUdygDxOg8VX7PStdWt7ZzQymxr2sY2cIL4kyc3OyzKv1nuWm3UFx+0Z8tFIizA5QqmJdmG2Wk6hWwuloJPYZVpsVcx0ahA/MPAq7XnsvSrCCAqzatg6rZ9lUkfC7MLHk4t+xrhyT7NLNfZ6ssjP3S3QvG4/YPinX86ZGbRA1h5AyAd8PBwUBadl7ZTJPs8XSxdE8HNdHkfzKMrWa0MydQq6QYaT7hZ6Fvgsvx1p2i6P2kptJ/pjKf+TTCQ0+7xIU3snezaxqQ0NwyIDic2uIO4b/VZBXtDs8VOoCQ4HoH3qYaT+ZoKsv8P74La1TouHvwREggBwHfmrwwsqMvY2IaL1IWSu17QWmQRl++KXJXS5nAnivUMC9SMIJXq8cEE8CAvA1eIN44BItOoCWidRkuoAS0ezc5DmkAd6UtD9yQq1GtaS4w0ZkpGrN87ZNs1pNB1PFAYcQfHWGkYfmnFn2zs5GYI/EFV7yumnaar6z8OJx+OCANB3BI/wDR1LcTu/5fqUtq1FwftnZRxPeFXr5/ihRaHNZScZykvAGeuQGaZnYqkNSf+5r5ppadiKEEnCfx5o2NQndu1RpVcdPqHcdCDuKv123xRr9U4H/A7L8pWTi7zRfgwzTByM5j6hTNndizadf381hlLK1mrGmmRrK7DlVrsvaqxoaSHDOA8SB3qVZfDMsbXMPLpN8swiZFcUxh5rxNKVrY/qPYTwxAHzQq3E6WL2IR7EJVC6mBH2K9FEJVCAT9kvRTC7QgOcC9AXqEAIQhACTdRB1ASiEAyrXbTOrR4KHt11Um5hoB4gKypjeFlxAwhUqsWG8jScYgic28eY4FWaxXlTqjJ2fA5H9VQL7uutTeXslMbPfWE/1AWnis/YvrK1oL1UWw7SOGj8Q4HNTFHaUHrDvBT7JuNWGUKJZflInUjuS1K9aRHX8U9lpILwhMal7Ufj8Fw69aYiHeSNjSQLkm85TCjKt/sAMBRtq2gMZlrQls5Km7RWDRmfr4Km7X30Gs6TgAT0WzmTxckLRfheYpgvPHcnt2XG6ocVYYjz3diJD+FVsd6NPvDxHEqUp3g34m+IV3o3DR302/lCdNuSj/AG2flCOo7s/qXgPib4hMa9tB38dM1qTbooj/AI2flC7/AJdT3Nb4BHQd2E2+o86MeTnnhMb1DUrTaKLpaC3iCMjHEL6Lq3Uw+6PBRNu2UpP90I6juy+7drGkAVmFh4tkj6hWCzW9jxLKjXd+fgnd4fw4aeoYUFaP4c125tI8YWd4v0ucicEcAe75rxQDdmbxp9Uujtn1Xij8VV3jbUIQupzBCEIAQhCAEIQgBCEIAQhCAEIQgE6lFrtQFF2zZ2jU1YFMIQe1MtGwVI5sLmdhTR2xNVvUrn8QV+QlqH2rPf8Apa1jR7Cj+QW0fAe9aDCIS6w+9UAXDbfsDvSjNm7WdXsHmr3CIR1g71Sm7IVT16xH3RHqnVDYmlq8ueftOPorXCE9J7VG2W5qVPqtAT5tIDQJVCZOQF0hCAEIQgBCEIAXkL1CA8woXqEAIQhACEIQAhCEAIQhACEIQAhCEAIQhACEIQAhCEAIQhACEIQAhCEAIQhACEIQAhCEAIQhACEIQAhCEB//2Q=="/>
          <p:cNvSpPr>
            <a:spLocks noChangeAspect="1" noChangeArrowheads="1"/>
          </p:cNvSpPr>
          <p:nvPr/>
        </p:nvSpPr>
        <p:spPr bwMode="auto">
          <a:xfrm>
            <a:off x="117475" y="-144463"/>
            <a:ext cx="304800" cy="304801"/>
          </a:xfrm>
          <a:prstGeom prst="rect">
            <a:avLst/>
          </a:prstGeom>
          <a:noFill/>
          <a:ln w="9525">
            <a:noFill/>
            <a:miter lim="800000"/>
            <a:headEnd/>
            <a:tailEnd/>
          </a:ln>
        </p:spPr>
        <p:txBody>
          <a:bodyPr/>
          <a:lstStyle/>
          <a:p>
            <a:endParaRPr lang="sl-SI">
              <a:latin typeface="Calibri" pitchFamily="34" charset="0"/>
            </a:endParaRPr>
          </a:p>
        </p:txBody>
      </p:sp>
      <p:sp>
        <p:nvSpPr>
          <p:cNvPr id="15362" name="AutoShape 4" descr="data:image/jpeg;base64,/9j/4AAQSkZJRgABAQAAAQABAAD/2wCEAAkGBxQTEhQUExQVFRUXFxQYFxcXFRcXGBUYFBUWFxgVFBcYHCggGBolHBQUITEhJSkrLi4uFx8zODMsNygtLisBCgoKDg0OFxAQGiwcHBwsLCwsLCwsLCwsLCwrLCwsLCwsLCwsLCwsLCwsLCwsLCwsLCw3NzcsLissLCsrNywrK//AABEIALUBFwMBIgACEQEDEQH/xAAcAAABBQEBAQAAAAAAAAAAAAAAAwQFBgcCAQj/xABBEAABAwEFBAcFBgUDBQEAAAABAAIRAwQFEiExBkFRYSIycYGRobETQlLB0WJygpLh8AcVI1PxFDNDFpOiwtI0/8QAGQEAAwEBAQAAAAAAAAAAAAAAAAECAwQF/8QAJBEBAQACAwACAgEFAAAAAAAAAAECEQMSITFBE1EEIkJhocH/2gAMAwEAAhEDEQA/ALJTzBHEJrZ6p04JWmYSFp6L53O9VzbevIf03p1TeoulVTpj003FJ06qfUKm45g6jioelUTplohLbLLFDbQ3Z7E4mE+zcYaB7pjTsUeG+2gEltZoycPfb8JjU8PBW68OnQqD7MjtGYVJA0I1HcufK9MtxGtzSUuvaWtZ34MXtGgiWO1zAMcitCue+adobLDBGrTqPqFmFrrYmh7RGOQ+MjiGs8ZCLHanUnB1NxEHLs5rswy3NufLH1sKTrU8QhMLivVtdk5Bw6zfmOSk1qyNrPZAzROUIQAhCEAIQhACEIQAhCEB4SmbbyZO/thPVAX1Zyzpt6u/7J49iz5MrjNwJ1lQESDK6VRs9se0y1w+vapJ18Et0AO86+Cic+OvQnEKt07xdiMOJ5FStkvEOgHI+RTw58cgfoQhbAIQhAC8XqEAIQhAZQ167qdMQVHirCWo1VyV7PV1TyyzThj1yIJneuhTz1b3j6Jbp0uyonlmYSZKZMyPu+aX/wBXHD1Su2WU/R3etoDKRE6wO6VWRTj5Ja8LWXuAk5GTxlIVHFxGm+dw7ysc/ay1opZoPtGnMQHRMGR3ZZSkLxq/02wAB7SAByGZ5nMJWzO6ZP2HT4JpbbK+pSo4GyQ6sSJA0DOJjRdHBfNMOX5SmzN6mm/LUZ/eb7zeca+K1Oy1w9oe0yCJBWI0HdJrpgjTPPQ7vALTdibdipupn3cx9136ronlY5TzazIQEK0BCEIAQhCAEIQgEKhqT0cJHAyD4pJ1tw9drm8xmPEJ4vCFNxv1QTpWhrtCClC2dUwtd2g5sOF3ke0JjRvN9N2GqNPHtB3hReTr5kBb7jzxUu9u78PBQ1V7mHpMcO1pV1pvBAIMgpnfVHFRdGoz8Mz5SseXhnW5YhUC4dZunp+i6p2spq6rBII4+m9NhW0H7C8ic8t3idi8Wa9eg2QSYEpdt6N3ghVey1yYAT1lPivTw/kZWeEslK1Ndo4JZVoclIXZaHTh1HoujDl35QlUIQtwEIQgMJsV4U6o6Jz4HI+CkKQWdhsQQTOsj95KTs19VWRJxDmM/FcT15yftd2ujeuhVVWpX+T7vnHqvTfzpjDn2z6JbX3xWr/UJla7zjotzPoq862VHHpGBvA+acUGyclNqMs59JSwZzP6nt80qKx4T2gHTkm9OoQQl4IGkkkRnqeSzYUrSccNVx+HCNPey3LoWktoFwEljw4Dk8YT5hvikbfTc2h0RPSBdnoM4PZKZWe1ZZgkOBDhxDvTd4Lr4cf6XPyX1zHRB0MHXfyVz2CtP9VonVrmx2Zqre2a0EPDXciCZy90gj1U7sfBtVPAA0TMCY6gnCtftH1WooQELRkEIQgBCEIAQhCAEIQgBMb1sIqsj3hmCnyFOWMymqEHsxWOF7HasPkZy8QVL2l0McTuB9Eyu6kG1a3Elvz+qUvp8UXnlHjksMb14bv62evVBriauAauiAPtaBImiQ8jgczuyKsmy1gBqPru93Jp5x0j3CB4pxYLia9xe/NmIkNGWLPU8l4XF/Dzzkyn91/0uoe7aL3noBx7P/YnJWSzXS73nAchmfHRS9OkGgBoAA3AQu17fD/FmE1fWZnSu1g1l3afknLKYGgA7F2hdMxk+AEIQqAQhCA+aLXYcB5HQgZeB38kkbIYkQea1DanZF1IOezp0zqCJI4Yhv8AvDNUl93EHouidxMd06HyK4s8bi9DDOZIRtApxSpkaR9Ozgnr6DmnpNI/wug3XI+Cztq9wWez8U+oU4gDKYzSVGnlvn6cE9ZTJEGJzPF2es96lNoYQOM5RA8k4EMBc4afuBzKRFoYzISXHjr3ncmFotBL5e7AW6Cd05QPmrwwtrPLLSUbaBBqCSC0ggc4Ab4kdkJlQHHMajLwQ+rjGGNTMgRMTA1z18l2141M4R1uce6DxInwXbJqOe+un1XMAGQDiT0m4mumIGc5xlCtuwlnxVw+AMLSYAgDFkI4Kq2ehUa5wxnAcQIzzaROIbtDE8VpWxNgLKRe7IvMgcGjIInyV+FjC9SNotDWCXZJBt5MP7CrbPR6hN22tp4rsV28U9gqhcioOIXoKA9QhCAELxxULXvdsxiwpW6OTabQoazXg1w/3J706BO5096NjQnDX5Ob5gpltRaQGBm9xHgCurwJGF/wkeahfbmtaJGcZDu3+pXBz5axywn3/wBaY479TNnpdFtFuQABqHtzIUxTYAABoFH2ZpYIae3LU80t7V/LwXRw8fWe/KKeptUtrBlPhmmVutxaADAlMnDfu4rTLPRzHaW/mTOfggXkzn4KJleqe9PpEy23MPvJVtZp0I8VARKMCfejosYQq81zho4jvQn+QuieqMDgQdDksp232cq0nF1F3Rd7pEju4di1lIWuytqNLXCQfLsVZY7LHLT5to16zOq8iNRPA5yNMyndmvatPSaxwj4Rmd+Y7letrdii0l7MxxA9QqQ+yOb0Ssbg3mRdl8PjKmwA8d3YCkq1sqHrOIHDIDyXAonE4kZAdEachl5rqjZhibIJByPI6pTigude0QCczlvA38pTh9JpJeYnju5AcgISjKWTYE66GQYIyGXBOhSLXmGw0kYY+HLQiSDn6rWeIvrmy0S+YMd2+NBw7SvGkVWupCnBkQR8TfiB0MZEp02z/wBTHiDWvHSa8ES4xJDZkjnkpu6LoqVnZS1mWJ7us4Ddlu5D9UbJ1sxcxqva2SabYxu1BjRo+yPNabTaAABkBkExu2zUqDMDMhvO8niUt/qp6sKp4i+kr3sRqtAaYIVVt10Vm+6SOWas1rtNUdUDwUdWt9eOi4A8w35qbqnjuKnVtdWmdXtjmR6rmntPXaevi+80FTtrtdpI/wBykeIdSB9CqvelltrxiayznPVjcLp7CVGv01ln3EyzbSoOtTaewkT6p1S25p+9TcOwg/RUCpZbxHWsrncMiJ8CmdptVpp/7tkqsGkwSiXIWY1rVn20s5iXFv3gfkpOhf1F2lVnYXAeqwxt8N95tRp5sPyTqheNN3veII9Qq7VPSNzNtDmnC5rstxB9FTb0sNSSQ0nuVMo2pozDgD2wpGjeVUaVHeJSuWxMdPbQC2ZBHkmn+vqN6r3DsJUh/OquhM9ufqmVe+nalrDHFg+SlcqYuK8atRtU1KjnMaAACZGI5+g80j/PHWd39PDiObi4TAOgHD9UuJ9m1uENLuk/CIAnd2qNrXUxzi973Zk7w1vZn9Vx3kx/Lu/Sr5EgNva+hZTPcR808p7fuHWognk+PUKrWiyUDlTtLGv3B1RjgTuBgz6qDvqpabKf61Lo7ntOJh79x5GF14cnb4ZXqut7bae1IBpYAPexTmd2ibWbaapTeYdLcuicwfos8qbQk+6m7L/IObZG+CnlhlVTLGNtsG1FnqZOPsXc82nv3foplpBEtIcOLTIWH2W9KVSA14B4OyPjodSpi7Lxq0nFzHuaY7szP0WXa4/Kusvw1hpXWJZ9Q23rt67WPHGIPiFLWXbig6MbXsJO7pCAJniqmcK41ai5CiqG0lmdGGswfeBadJ3hCrcTqrwhcVXgCSo6vbCRwH71XRaxkSFR7d8Ks31s7QrSWyx3EDontCfUziKcYeCV9VPGeW3ZWswy1sjix3H7LsvBR1W7a7OtRfyJou9WrVWrueanSuzJqdjrHJtFx5exqfPJSli2ctTvd9kOJhvlmVosrwBGi7K3dWyLKZxPcXu8u86qxMpgCAABwC7lEp6hbeFihrzc2m1zsYgaz6AhSz6vZ45KsXvdjqzyCXFo0DW5KclY/KFqbYNZ1qjmDnnvXTduKZ/5qJ+9H6KKt+wdR564GusE8oA070xo/wAK3kzUrBreTZPiY9FnuT5rS/4i0U9qGOGXsn/ddHzK8N9tOtMfn9Mkhcv8PqdBxIq1CSIMYAI1+E8FLt2Xoz0mud2ud8ku41CFDaKmMs+94+iVfelImSxpJM5wR3JR2y9m30G8s3//AFkmtXYqylwIa5pG4PdGfHFIR3LUOaV7UxkKdMdzfmFH3pezfgp+Q8YhOWbK2UTNMmd+N7hPIT6KOtGxNkb03RhnVz3Fo7Z6veql39lVNv8ApVrU4GlgIbI6MR3cVD1LstrMof3TC1yxXTQa0BgEDQscITsWGnz78X6q9pYtTfbpgCoT90lT2zFjtVSsPbjBTZ0nFzYxQcmN5n5LTWXY3Vsdv+FGW6XPFJuZJjJRyZax8XhLaiL7tleALO0FziZc7RoG/hJlLWuxC12T2dUAPLQZAybUG8D5K0UbKKbcGEjuJnnKQr2cQY11jSY+awvD1xlnzCyy3WQVNjrWOrTxR8JG5aJVEhzKgkOaA4OzmW5zzUxY3Nc10g5A6GJy3juUbYqRqVIHb81HNydumvtGmL0KcPGWU7+E71YXXBTqCQcB5iR5ZhaLeNytc3pUmOO8ubu5EQot9ytHV6HLFI812205Izy17L1myWgPA3sIJ8NU1putFD42jg4GPNXy12OqwSG4wNcOo7vokrBXq1R/TbUcObTHi7JK39nr9KpRvgnrtHaMk/bUx9XhHj+ispuKs/N1Cl+INB/8U6stw1WDo0qLZ1hx+crO9Fy5Kpjc0xmDn5n6BeK9Cw1f7dPuIj0Ql1x/Z7rR76tOFkjiFAi+6fvtI5hSt8WfG0hZ1elavQJx0/aN+JuveCunJjjpc23xQ/uR2tcPMBLfzyj/AHmeYjyWXu2jonrY2nmw/JIG+aH9weB+ijdX1jWW33QETWZ470Vb9s41rMHj9M1kL71pf3W+KRfetL+6PFLdLrGtP2ssomazvw03Hw6K4dtjZgMjUdH2YnxhZC+9qX9z1PySFS+qfxOP4Sn6NRq9o2/oNGVNx7SAmNPburWdhs9nBPMkgc3HIAKobM3M619MhzaMxJyNQ720+XF25aZYbBTotDWNDQNw47yeJ5lZ5Z68VMYLDUtBzqvaD8NNgA7MbhiPdCdutPHEeUj0lNX1JJmA0DUZnPdEa+K9oAAAySYy7BlkFnu09Q+a/gIXaQpv1/cL3M/v5oBxumR++C8FQ8EkKoH7lKtO6fqgnpq8suK6gHmuzZ3Hqgdrt3YN6Up2EjUyqmNpdoZVKA1z+ia1KonIZ88w4bwd3ipp1jkH/wCvoE2N0tGoGc6uJ1/Cn+PId4yn+Il3f6WsyrQllOqJwgkBrxrEaAyDHaq/Q2mtLchWfHMz6rXtqNlqVsYxtUuAZ1cD43Rvaqfa/wCFDdaNqqN++1rx5QVchbM9nNo7TVfhc5pY0EucWNkDQAEbyV7aNoPY1ZDQ4wZzjDOkKVp7J17LZS2kBXqZudhIaXu0AAduHas8/wBBbjULDZapqHUYDv56R3qeu7v9Ne2Mx8+1+o7bH4HDsfPyS7dsp1xDta0qtWLY68HCTRbTGf8AuVWjyElSbdjLQM3VqA7BVd6MVesvEjYNpKTHOJJ6W7AcuyCnNDaOysMtJb+BxzUfS2CqPH/6af8A237+1e1P4b1vdtFI9rXhKYSfQ8SVfbCzHV//AIOUba9rLHHWcTyafmmFq/hrbPcfQd+NzfVqr957D2+nJNne4DeyHjyMq9F4uNw3/QtNQsYC2BMuynkArJTbAAiIWK2CnVpVBLXseCDm0tOvAhaFcu0tR8NdSdUP2AT/AIWPJdVpjNxaxTBEryM4RYsTxPsqlP74APqnYsr+APeo1s/g19khOxQeNQUJ6LZ4+1O4AeJ+ia2ihj6wHbAS5PNcvaQuq1jFftmydnqSXNg9wVZt+xNEOMYgNxBnPwyWilh4Lk0Z3JK2yKrsa0k4XPH3mZeIKY19jqjdC0+R8CtmrWYHVo8FGWm7GHdB4lGxtj79m6gMYc+xd2PZp76jGuyDnNBOeQJgladUu1zczEDv8l1ZgC1zSM8Liw78TBiwnj2p34CSpxThjGQxgDWADqgDIZBLh5w5ju/yoyz3lTrNDmPAndMbtDwTilLSMjJzg5+J0XHa209dTxe5u5JZrHBoESRlrA1ntSrKwI/fySwqDiEE4pVQdeiTuTqdJOXn4BcYhvjyS9jpB7gBHdyVSbKurFZy+SBhbzGvYpWnRDdB9Uo0QIAyXoK6ccJGFytA5IDF0gq0vA0ILV4SVy4lIzZ1OeEJq+nEZDPx70/cYEwCuMtY8FNhmjWpzTZI+aULB/lctJAyH6pG4qWf9/RR9paT0Rl35jmIzUt7TWcxuSFZk5jUeiYN6FINETKVC4SgHYmTyV2J/wAZLkleOORPDNMGtvcx4LXNa+ZHSaDprruTaiwNENAaBuaAB4BJ2Cr7Sk1wMlsh3edUu0Hcue3bWTQKAuixehvFAcZyhKRwQgGLbxpne0cM48ZCW9sCMqjT2Qf/AGUK7Zes3q1GntaR6FJuuC0DdTPefottVPiecXbn5jwz45r3HIknw3KEbdNoiMA/NklWXVaPhaPxI9HiYFSABBPhl2pGs8Z5tb2mZ7pCZi5K51LR+In5JzZ9nXe9U/K36lGqXhharc1gkNdUdygDxOg8VX7PStdWt7ZzQymxr2sY2cIL4kyc3OyzKv1nuWm3UFx+0Z8tFIizA5QqmJdmG2Wk6hWwuloJPYZVpsVcx0ahA/MPAq7XnsvSrCCAqzatg6rZ9lUkfC7MLHk4t+xrhyT7NLNfZ6ssjP3S3QvG4/YPinX86ZGbRA1h5AyAd8PBwUBadl7ZTJPs8XSxdE8HNdHkfzKMrWa0MydQq6QYaT7hZ6Fvgsvx1p2i6P2kptJ/pjKf+TTCQ0+7xIU3snezaxqQ0NwyIDic2uIO4b/VZBXtDs8VOoCQ4HoH3qYaT+ZoKsv8P74La1TouHvwREggBwHfmrwwsqMvY2IaL1IWSu17QWmQRl++KXJXS5nAnivUMC9SMIJXq8cEE8CAvA1eIN44BItOoCWidRkuoAS0ezc5DmkAd6UtD9yQq1GtaS4w0ZkpGrN87ZNs1pNB1PFAYcQfHWGkYfmnFn2zs5GYI/EFV7yumnaar6z8OJx+OCANB3BI/wDR1LcTu/5fqUtq1FwftnZRxPeFXr5/ihRaHNZScZykvAGeuQGaZnYqkNSf+5r5ppadiKEEnCfx5o2NQndu1RpVcdPqHcdCDuKv123xRr9U4H/A7L8pWTi7zRfgwzTByM5j6hTNndizadf381hlLK1mrGmmRrK7DlVrsvaqxoaSHDOA8SB3qVZfDMsbXMPLpN8swiZFcUxh5rxNKVrY/qPYTwxAHzQq3E6WL2IR7EJVC6mBH2K9FEJVCAT9kvRTC7QgOcC9AXqEAIQhACTdRB1ASiEAyrXbTOrR4KHt11Um5hoB4gKypjeFlxAwhUqsWG8jScYgic28eY4FWaxXlTqjJ2fA5H9VQL7uutTeXslMbPfWE/1AWnis/YvrK1oL1UWw7SOGj8Q4HNTFHaUHrDvBT7JuNWGUKJZflInUjuS1K9aRHX8U9lpILwhMal7Ufj8Fw69aYiHeSNjSQLkm85TCjKt/sAMBRtq2gMZlrQls5Km7RWDRmfr4Km7X30Gs6TgAT0WzmTxckLRfheYpgvPHcnt2XG6ocVYYjz3diJD+FVsd6NPvDxHEqUp3g34m+IV3o3DR302/lCdNuSj/AG2flCOo7s/qXgPib4hMa9tB38dM1qTbooj/AI2flC7/AJdT3Nb4BHQd2E2+o86MeTnnhMb1DUrTaKLpaC3iCMjHEL6Lq3Uw+6PBRNu2UpP90I6juy+7drGkAVmFh4tkj6hWCzW9jxLKjXd+fgnd4fw4aeoYUFaP4c125tI8YWd4v0ucicEcAe75rxQDdmbxp9Uujtn1Xij8VV3jbUIQupzBCEIAQhCAEIQgBCEIAQhCAEIQgE6lFrtQFF2zZ2jU1YFMIQe1MtGwVI5sLmdhTR2xNVvUrn8QV+QlqH2rPf8Apa1jR7Cj+QW0fAe9aDCIS6w+9UAXDbfsDvSjNm7WdXsHmr3CIR1g71Sm7IVT16xH3RHqnVDYmlq8ueftOPorXCE9J7VG2W5qVPqtAT5tIDQJVCZOQF0hCAEIQgBCEIAXkL1CA8woXqEAIQhACEIQAhCEAIQhACEIQAhCEAIQhACEIQAhCEAIQhACEIQAhCEAIQhACEIQAhCEAIQhACEIQAhCEB//2Q=="/>
          <p:cNvSpPr>
            <a:spLocks noChangeAspect="1" noChangeArrowheads="1"/>
          </p:cNvSpPr>
          <p:nvPr/>
        </p:nvSpPr>
        <p:spPr bwMode="auto">
          <a:xfrm>
            <a:off x="269875" y="7938"/>
            <a:ext cx="304800" cy="304800"/>
          </a:xfrm>
          <a:prstGeom prst="rect">
            <a:avLst/>
          </a:prstGeom>
          <a:noFill/>
          <a:ln w="9525">
            <a:noFill/>
            <a:miter lim="800000"/>
            <a:headEnd/>
            <a:tailEnd/>
          </a:ln>
        </p:spPr>
        <p:txBody>
          <a:bodyPr/>
          <a:lstStyle/>
          <a:p>
            <a:endParaRPr lang="sl-SI">
              <a:latin typeface="Calibri" pitchFamily="34" charset="0"/>
            </a:endParaRPr>
          </a:p>
        </p:txBody>
      </p:sp>
      <p:pic>
        <p:nvPicPr>
          <p:cNvPr id="15363" name="Picture 6" descr="http://kobibilgi.net/resimler/m/turkiye-de-uygulanmakta-olan-ihracata-yonelik-vergi-tesvikleri.jpg">
            <a:hlinkClick r:id="rId2"/>
          </p:cNvPr>
          <p:cNvPicPr>
            <a:picLocks noChangeAspect="1" noChangeArrowheads="1"/>
          </p:cNvPicPr>
          <p:nvPr/>
        </p:nvPicPr>
        <p:blipFill>
          <a:blip r:embed="rId3"/>
          <a:srcRect/>
          <a:stretch>
            <a:fillRect/>
          </a:stretch>
        </p:blipFill>
        <p:spPr bwMode="auto">
          <a:xfrm>
            <a:off x="7354888" y="6048375"/>
            <a:ext cx="1789112" cy="809625"/>
          </a:xfrm>
          <a:prstGeom prst="rect">
            <a:avLst/>
          </a:prstGeom>
          <a:noFill/>
          <a:ln w="9525">
            <a:noFill/>
            <a:miter lim="800000"/>
            <a:headEnd/>
            <a:tailEnd/>
          </a:ln>
        </p:spPr>
      </p:pic>
      <p:sp>
        <p:nvSpPr>
          <p:cNvPr id="7" name="Dikdörtgen 6"/>
          <p:cNvSpPr/>
          <p:nvPr/>
        </p:nvSpPr>
        <p:spPr>
          <a:xfrm>
            <a:off x="0" y="-7462"/>
            <a:ext cx="6696743" cy="523220"/>
          </a:xfrm>
          <a:prstGeom prst="rect">
            <a:avLst/>
          </a:prstGeom>
          <a:solidFill>
            <a:srgbClr val="006600"/>
          </a:solidFill>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2800" b="1" dirty="0"/>
              <a:t>Turkey's Investment Incentives System </a:t>
            </a:r>
            <a:endParaRPr lang="tr-TR" sz="2800" dirty="0"/>
          </a:p>
        </p:txBody>
      </p:sp>
      <p:sp>
        <p:nvSpPr>
          <p:cNvPr id="2" name="Dikdörtgen 1"/>
          <p:cNvSpPr>
            <a:spLocks noChangeArrowheads="1"/>
          </p:cNvSpPr>
          <p:nvPr/>
        </p:nvSpPr>
        <p:spPr bwMode="auto">
          <a:xfrm>
            <a:off x="422275" y="692150"/>
            <a:ext cx="8480425" cy="708025"/>
          </a:xfrm>
          <a:prstGeom prst="rect">
            <a:avLst/>
          </a:prstGeom>
          <a:noFill/>
          <a:ln w="9525">
            <a:noFill/>
            <a:miter lim="800000"/>
            <a:headEnd/>
            <a:tailEnd/>
          </a:ln>
        </p:spPr>
        <p:txBody>
          <a:bodyPr>
            <a:spAutoFit/>
          </a:bodyPr>
          <a:lstStyle/>
          <a:p>
            <a:r>
              <a:rPr lang="en-US" sz="2000">
                <a:latin typeface="Calibri" pitchFamily="34" charset="0"/>
              </a:rPr>
              <a:t> The support instruments to be provided within the framework of various investment incentives schemes are shown in the following table:</a:t>
            </a:r>
            <a:endParaRPr lang="tr-TR" sz="2000">
              <a:latin typeface="Calibri" pitchFamily="34" charset="0"/>
            </a:endParaRPr>
          </a:p>
        </p:txBody>
      </p:sp>
      <p:pic>
        <p:nvPicPr>
          <p:cNvPr id="2050" name="Picture 2"/>
          <p:cNvPicPr>
            <a:picLocks noChangeAspect="1" noChangeArrowheads="1"/>
          </p:cNvPicPr>
          <p:nvPr/>
        </p:nvPicPr>
        <p:blipFill>
          <a:blip r:embed="rId4"/>
          <a:srcRect/>
          <a:stretch>
            <a:fillRect/>
          </a:stretch>
        </p:blipFill>
        <p:spPr bwMode="auto">
          <a:xfrm>
            <a:off x="563563" y="1319213"/>
            <a:ext cx="6791325" cy="4805362"/>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wipe(down)">
                                      <p:cBhvr>
                                        <p:cTn id="12"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AutoShape 2" descr="data:image/jpeg;base64,/9j/4AAQSkZJRgABAQAAAQABAAD/2wCEAAkGBxQTEhQUExQVFRUXFxQYFxcXFRcXGBUYFBUWFxgVFBcYHCggGBolHBQUITEhJSkrLi4uFx8zODMsNygtLisBCgoKDg0OFxAQGiwcHBwsLCwsLCwsLCwsLCwrLCwsLCwsLCwsLCwsLCwsLCwsLCwsLCw3NzcsLissLCsrNywrK//AABEIALUBFwMBIgACEQEDEQH/xAAcAAABBQEBAQAAAAAAAAAAAAAAAwQFBgcCAQj/xABBEAABAwEFBAcFBgUDBQEAAAABAAIRAwQFEiExBkFRYSIycYGRobETQlLB0WJygpLh8AcVI1PxFDNDFpOiwtI0/8QAGQEAAwEBAQAAAAAAAAAAAAAAAAECAwQF/8QAJBEBAQACAwACAgEFAAAAAAAAAAECEQMSITFBE1EEIkJhocH/2gAMAwEAAhEDEQA/ALJTzBHEJrZ6p04JWmYSFp6L53O9VzbevIf03p1TeoulVTpj003FJ06qfUKm45g6jioelUTplohLbLLFDbQ3Z7E4mE+zcYaB7pjTsUeG+2gEltZoycPfb8JjU8PBW68OnQqD7MjtGYVJA0I1HcufK9MtxGtzSUuvaWtZ34MXtGgiWO1zAMcitCue+adobLDBGrTqPqFmFrrYmh7RGOQ+MjiGs8ZCLHanUnB1NxEHLs5rswy3NufLH1sKTrU8QhMLivVtdk5Bw6zfmOSk1qyNrPZAzROUIQAhCEAIQhACEIQAhCEB4SmbbyZO/thPVAX1Zyzpt6u/7J49iz5MrjNwJ1lQESDK6VRs9se0y1w+vapJ18Et0AO86+Cic+OvQnEKt07xdiMOJ5FStkvEOgHI+RTw58cgfoQhbAIQhAC8XqEAIQhAZQ167qdMQVHirCWo1VyV7PV1TyyzThj1yIJneuhTz1b3j6Jbp0uyonlmYSZKZMyPu+aX/wBXHD1Su2WU/R3etoDKRE6wO6VWRTj5Ja8LWXuAk5GTxlIVHFxGm+dw7ysc/ay1opZoPtGnMQHRMGR3ZZSkLxq/02wAB7SAByGZ5nMJWzO6ZP2HT4JpbbK+pSo4GyQ6sSJA0DOJjRdHBfNMOX5SmzN6mm/LUZ/eb7zeca+K1Oy1w9oe0yCJBWI0HdJrpgjTPPQ7vALTdibdipupn3cx9136ronlY5TzazIQEK0BCEIAQhCAEIQgEKhqT0cJHAyD4pJ1tw9drm8xmPEJ4vCFNxv1QTpWhrtCClC2dUwtd2g5sOF3ke0JjRvN9N2GqNPHtB3hReTr5kBb7jzxUu9u78PBQ1V7mHpMcO1pV1pvBAIMgpnfVHFRdGoz8Mz5SseXhnW5YhUC4dZunp+i6p2spq6rBII4+m9NhW0H7C8ic8t3idi8Wa9eg2QSYEpdt6N3ghVey1yYAT1lPivTw/kZWeEslK1Ndo4JZVoclIXZaHTh1HoujDl35QlUIQtwEIQgMJsV4U6o6Jz4HI+CkKQWdhsQQTOsj95KTs19VWRJxDmM/FcT15yftd2ujeuhVVWpX+T7vnHqvTfzpjDn2z6JbX3xWr/UJla7zjotzPoq862VHHpGBvA+acUGyclNqMs59JSwZzP6nt80qKx4T2gHTkm9OoQQl4IGkkkRnqeSzYUrSccNVx+HCNPey3LoWktoFwEljw4Dk8YT5hvikbfTc2h0RPSBdnoM4PZKZWe1ZZgkOBDhxDvTd4Lr4cf6XPyX1zHRB0MHXfyVz2CtP9VonVrmx2Zqre2a0EPDXciCZy90gj1U7sfBtVPAA0TMCY6gnCtftH1WooQELRkEIQgBCEIAQhCAEIQgBMb1sIqsj3hmCnyFOWMymqEHsxWOF7HasPkZy8QVL2l0McTuB9Eyu6kG1a3Elvz+qUvp8UXnlHjksMb14bv62evVBriauAauiAPtaBImiQ8jgczuyKsmy1gBqPru93Jp5x0j3CB4pxYLia9xe/NmIkNGWLPU8l4XF/Dzzkyn91/0uoe7aL3noBx7P/YnJWSzXS73nAchmfHRS9OkGgBoAA3AQu17fD/FmE1fWZnSu1g1l3afknLKYGgA7F2hdMxk+AEIQqAQhCA+aLXYcB5HQgZeB38kkbIYkQea1DanZF1IOezp0zqCJI4Yhv8AvDNUl93EHouidxMd06HyK4s8bi9DDOZIRtApxSpkaR9Ozgnr6DmnpNI/wug3XI+Cztq9wWez8U+oU4gDKYzSVGnlvn6cE9ZTJEGJzPF2es96lNoYQOM5RA8k4EMBc4afuBzKRFoYzISXHjr3ncmFotBL5e7AW6Cd05QPmrwwtrPLLSUbaBBqCSC0ggc4Ab4kdkJlQHHMajLwQ+rjGGNTMgRMTA1z18l2141M4R1uce6DxInwXbJqOe+un1XMAGQDiT0m4mumIGc5xlCtuwlnxVw+AMLSYAgDFkI4Kq2ehUa5wxnAcQIzzaROIbtDE8VpWxNgLKRe7IvMgcGjIInyV+FjC9SNotDWCXZJBt5MP7CrbPR6hN22tp4rsV28U9gqhcioOIXoKA9QhCAELxxULXvdsxiwpW6OTabQoazXg1w/3J706BO5096NjQnDX5Ob5gpltRaQGBm9xHgCurwJGF/wkeahfbmtaJGcZDu3+pXBz5axywn3/wBaY479TNnpdFtFuQABqHtzIUxTYAABoFH2ZpYIae3LU80t7V/LwXRw8fWe/KKeptUtrBlPhmmVutxaADAlMnDfu4rTLPRzHaW/mTOfggXkzn4KJleqe9PpEy23MPvJVtZp0I8VARKMCfejosYQq81zho4jvQn+QuieqMDgQdDksp232cq0nF1F3Rd7pEju4di1lIWuytqNLXCQfLsVZY7LHLT5to16zOq8iNRPA5yNMyndmvatPSaxwj4Rmd+Y7letrdii0l7MxxA9QqQ+yOb0Ssbg3mRdl8PjKmwA8d3YCkq1sqHrOIHDIDyXAonE4kZAdEachl5rqjZhibIJByPI6pTigude0QCczlvA38pTh9JpJeYnju5AcgISjKWTYE66GQYIyGXBOhSLXmGw0kYY+HLQiSDn6rWeIvrmy0S+YMd2+NBw7SvGkVWupCnBkQR8TfiB0MZEp02z/wBTHiDWvHSa8ES4xJDZkjnkpu6LoqVnZS1mWJ7us4Ddlu5D9UbJ1sxcxqva2SabYxu1BjRo+yPNabTaAABkBkExu2zUqDMDMhvO8niUt/qp6sKp4i+kr3sRqtAaYIVVt10Vm+6SOWas1rtNUdUDwUdWt9eOi4A8w35qbqnjuKnVtdWmdXtjmR6rmntPXaevi+80FTtrtdpI/wBykeIdSB9CqvelltrxiayznPVjcLp7CVGv01ln3EyzbSoOtTaewkT6p1S25p+9TcOwg/RUCpZbxHWsrncMiJ8CmdptVpp/7tkqsGkwSiXIWY1rVn20s5iXFv3gfkpOhf1F2lVnYXAeqwxt8N95tRp5sPyTqheNN3veII9Qq7VPSNzNtDmnC5rstxB9FTb0sNSSQ0nuVMo2pozDgD2wpGjeVUaVHeJSuWxMdPbQC2ZBHkmn+vqN6r3DsJUh/OquhM9ufqmVe+nalrDHFg+SlcqYuK8atRtU1KjnMaAACZGI5+g80j/PHWd39PDiObi4TAOgHD9UuJ9m1uENLuk/CIAnd2qNrXUxzi973Zk7w1vZn9Vx3kx/Lu/Sr5EgNva+hZTPcR808p7fuHWognk+PUKrWiyUDlTtLGv3B1RjgTuBgz6qDvqpabKf61Lo7ntOJh79x5GF14cnb4ZXqut7bae1IBpYAPexTmd2ibWbaapTeYdLcuicwfos8qbQk+6m7L/IObZG+CnlhlVTLGNtsG1FnqZOPsXc82nv3foplpBEtIcOLTIWH2W9KVSA14B4OyPjodSpi7Lxq0nFzHuaY7szP0WXa4/Kusvw1hpXWJZ9Q23rt67WPHGIPiFLWXbig6MbXsJO7pCAJniqmcK41ai5CiqG0lmdGGswfeBadJ3hCrcTqrwhcVXgCSo6vbCRwH71XRaxkSFR7d8Ks31s7QrSWyx3EDontCfUziKcYeCV9VPGeW3ZWswy1sjix3H7LsvBR1W7a7OtRfyJou9WrVWrueanSuzJqdjrHJtFx5exqfPJSli2ctTvd9kOJhvlmVosrwBGi7K3dWyLKZxPcXu8u86qxMpgCAABwC7lEp6hbeFihrzc2m1zsYgaz6AhSz6vZ45KsXvdjqzyCXFo0DW5KclY/KFqbYNZ1qjmDnnvXTduKZ/5qJ+9H6KKt+wdR564GusE8oA070xo/wAK3kzUrBreTZPiY9FnuT5rS/4i0U9qGOGXsn/ddHzK8N9tOtMfn9Mkhcv8PqdBxIq1CSIMYAI1+E8FLt2Xoz0mud2ud8ku41CFDaKmMs+94+iVfelImSxpJM5wR3JR2y9m30G8s3//AFkmtXYqylwIa5pG4PdGfHFIR3LUOaV7UxkKdMdzfmFH3pezfgp+Q8YhOWbK2UTNMmd+N7hPIT6KOtGxNkb03RhnVz3Fo7Z6veql39lVNv8ApVrU4GlgIbI6MR3cVD1LstrMof3TC1yxXTQa0BgEDQscITsWGnz78X6q9pYtTfbpgCoT90lT2zFjtVSsPbjBTZ0nFzYxQcmN5n5LTWXY3Vsdv+FGW6XPFJuZJjJRyZax8XhLaiL7tleALO0FziZc7RoG/hJlLWuxC12T2dUAPLQZAybUG8D5K0UbKKbcGEjuJnnKQr2cQY11jSY+awvD1xlnzCyy3WQVNjrWOrTxR8JG5aJVEhzKgkOaA4OzmW5zzUxY3Nc10g5A6GJy3juUbYqRqVIHb81HNydumvtGmL0KcPGWU7+E71YXXBTqCQcB5iR5ZhaLeNytc3pUmOO8ubu5EQot9ytHV6HLFI812205Izy17L1myWgPA3sIJ8NU1putFD42jg4GPNXy12OqwSG4wNcOo7vokrBXq1R/TbUcObTHi7JK39nr9KpRvgnrtHaMk/bUx9XhHj+ispuKs/N1Cl+INB/8U6stw1WDo0qLZ1hx+crO9Fy5Kpjc0xmDn5n6BeK9Cw1f7dPuIj0Ql1x/Z7rR76tOFkjiFAi+6fvtI5hSt8WfG0hZ1elavQJx0/aN+JuveCunJjjpc23xQ/uR2tcPMBLfzyj/AHmeYjyWXu2jonrY2nmw/JIG+aH9weB+ijdX1jWW33QETWZ470Vb9s41rMHj9M1kL71pf3W+KRfetL+6PFLdLrGtP2ssomazvw03Hw6K4dtjZgMjUdH2YnxhZC+9qX9z1PySFS+qfxOP4Sn6NRq9o2/oNGVNx7SAmNPburWdhs9nBPMkgc3HIAKobM3M619MhzaMxJyNQ720+XF25aZYbBTotDWNDQNw47yeJ5lZ5Z68VMYLDUtBzqvaD8NNgA7MbhiPdCdutPHEeUj0lNX1JJmA0DUZnPdEa+K9oAAAySYy7BlkFnu09Q+a/gIXaQpv1/cL3M/v5oBxumR++C8FQ8EkKoH7lKtO6fqgnpq8suK6gHmuzZ3Hqgdrt3YN6Up2EjUyqmNpdoZVKA1z+ia1KonIZ88w4bwd3ipp1jkH/wCvoE2N0tGoGc6uJ1/Cn+PId4yn+Il3f6WsyrQllOqJwgkBrxrEaAyDHaq/Q2mtLchWfHMz6rXtqNlqVsYxtUuAZ1cD43Rvaqfa/wCFDdaNqqN++1rx5QVchbM9nNo7TVfhc5pY0EucWNkDQAEbyV7aNoPY1ZDQ4wZzjDOkKVp7J17LZS2kBXqZudhIaXu0AAduHas8/wBBbjULDZapqHUYDv56R3qeu7v9Ne2Mx8+1+o7bH4HDsfPyS7dsp1xDta0qtWLY68HCTRbTGf8AuVWjyElSbdjLQM3VqA7BVd6MVesvEjYNpKTHOJJ6W7AcuyCnNDaOysMtJb+BxzUfS2CqPH/6af8A237+1e1P4b1vdtFI9rXhKYSfQ8SVfbCzHV//AIOUba9rLHHWcTyafmmFq/hrbPcfQd+NzfVqr957D2+nJNne4DeyHjyMq9F4uNw3/QtNQsYC2BMuynkArJTbAAiIWK2CnVpVBLXseCDm0tOvAhaFcu0tR8NdSdUP2AT/AIWPJdVpjNxaxTBEryM4RYsTxPsqlP74APqnYsr+APeo1s/g19khOxQeNQUJ6LZ4+1O4AeJ+ia2ihj6wHbAS5PNcvaQuq1jFftmydnqSXNg9wVZt+xNEOMYgNxBnPwyWilh4Lk0Z3JK2yKrsa0k4XPH3mZeIKY19jqjdC0+R8CtmrWYHVo8FGWm7GHdB4lGxtj79m6gMYc+xd2PZp76jGuyDnNBOeQJgladUu1zczEDv8l1ZgC1zSM8Liw78TBiwnj2p34CSpxThjGQxgDWADqgDIZBLh5w5ju/yoyz3lTrNDmPAndMbtDwTilLSMjJzg5+J0XHa209dTxe5u5JZrHBoESRlrA1ntSrKwI/fySwqDiEE4pVQdeiTuTqdJOXn4BcYhvjyS9jpB7gBHdyVSbKurFZy+SBhbzGvYpWnRDdB9Uo0QIAyXoK6ccJGFytA5IDF0gq0vA0ILV4SVy4lIzZ1OeEJq+nEZDPx70/cYEwCuMtY8FNhmjWpzTZI+aULB/lctJAyH6pG4qWf9/RR9paT0Rl35jmIzUt7TWcxuSFZk5jUeiYN6FINETKVC4SgHYmTyV2J/wAZLkleOORPDNMGtvcx4LXNa+ZHSaDprruTaiwNENAaBuaAB4BJ2Cr7Sk1wMlsh3edUu0Hcue3bWTQKAuixehvFAcZyhKRwQgGLbxpne0cM48ZCW9sCMqjT2Qf/AGUK7Zes3q1GntaR6FJuuC0DdTPefottVPiecXbn5jwz45r3HIknw3KEbdNoiMA/NklWXVaPhaPxI9HiYFSABBPhl2pGs8Z5tb2mZ7pCZi5K51LR+In5JzZ9nXe9U/K36lGqXhharc1gkNdUdygDxOg8VX7PStdWt7ZzQymxr2sY2cIL4kyc3OyzKv1nuWm3UFx+0Z8tFIizA5QqmJdmG2Wk6hWwuloJPYZVpsVcx0ahA/MPAq7XnsvSrCCAqzatg6rZ9lUkfC7MLHk4t+xrhyT7NLNfZ6ssjP3S3QvG4/YPinX86ZGbRA1h5AyAd8PBwUBadl7ZTJPs8XSxdE8HNdHkfzKMrWa0MydQq6QYaT7hZ6Fvgsvx1p2i6P2kptJ/pjKf+TTCQ0+7xIU3snezaxqQ0NwyIDic2uIO4b/VZBXtDs8VOoCQ4HoH3qYaT+ZoKsv8P74La1TouHvwREggBwHfmrwwsqMvY2IaL1IWSu17QWmQRl++KXJXS5nAnivUMC9SMIJXq8cEE8CAvA1eIN44BItOoCWidRkuoAS0ezc5DmkAd6UtD9yQq1GtaS4w0ZkpGrN87ZNs1pNB1PFAYcQfHWGkYfmnFn2zs5GYI/EFV7yumnaar6z8OJx+OCANB3BI/wDR1LcTu/5fqUtq1FwftnZRxPeFXr5/ihRaHNZScZykvAGeuQGaZnYqkNSf+5r5ppadiKEEnCfx5o2NQndu1RpVcdPqHcdCDuKv123xRr9U4H/A7L8pWTi7zRfgwzTByM5j6hTNndizadf381hlLK1mrGmmRrK7DlVrsvaqxoaSHDOA8SB3qVZfDMsbXMPLpN8swiZFcUxh5rxNKVrY/qPYTwxAHzQq3E6WL2IR7EJVC6mBH2K9FEJVCAT9kvRTC7QgOcC9AXqEAIQhACTdRB1ASiEAyrXbTOrR4KHt11Um5hoB4gKypjeFlxAwhUqsWG8jScYgic28eY4FWaxXlTqjJ2fA5H9VQL7uutTeXslMbPfWE/1AWnis/YvrK1oL1UWw7SOGj8Q4HNTFHaUHrDvBT7JuNWGUKJZflInUjuS1K9aRHX8U9lpILwhMal7Ufj8Fw69aYiHeSNjSQLkm85TCjKt/sAMBRtq2gMZlrQls5Km7RWDRmfr4Km7X30Gs6TgAT0WzmTxckLRfheYpgvPHcnt2XG6ocVYYjz3diJD+FVsd6NPvDxHEqUp3g34m+IV3o3DR302/lCdNuSj/AG2flCOo7s/qXgPib4hMa9tB38dM1qTbooj/AI2flC7/AJdT3Nb4BHQd2E2+o86MeTnnhMb1DUrTaKLpaC3iCMjHEL6Lq3Uw+6PBRNu2UpP90I6juy+7drGkAVmFh4tkj6hWCzW9jxLKjXd+fgnd4fw4aeoYUFaP4c125tI8YWd4v0ucicEcAe75rxQDdmbxp9Uujtn1Xij8VV3jbUIQupzBCEIAQhCAEIQgBCEIAQhCAEIQgE6lFrtQFF2zZ2jU1YFMIQe1MtGwVI5sLmdhTR2xNVvUrn8QV+QlqH2rPf8Apa1jR7Cj+QW0fAe9aDCIS6w+9UAXDbfsDvSjNm7WdXsHmr3CIR1g71Sm7IVT16xH3RHqnVDYmlq8ueftOPorXCE9J7VG2W5qVPqtAT5tIDQJVCZOQF0hCAEIQgBCEIAXkL1CA8woXqEAIQhACEIQAhCEAIQhACEIQAhCEAIQhACEIQAhCEAIQhACEIQAhCEAIQhACEIQAhCEAIQhACEIQAhCEB//2Q=="/>
          <p:cNvSpPr>
            <a:spLocks noChangeAspect="1" noChangeArrowheads="1"/>
          </p:cNvSpPr>
          <p:nvPr/>
        </p:nvSpPr>
        <p:spPr bwMode="auto">
          <a:xfrm>
            <a:off x="117475" y="-144463"/>
            <a:ext cx="304800" cy="304801"/>
          </a:xfrm>
          <a:prstGeom prst="rect">
            <a:avLst/>
          </a:prstGeom>
          <a:noFill/>
          <a:ln w="9525">
            <a:noFill/>
            <a:miter lim="800000"/>
            <a:headEnd/>
            <a:tailEnd/>
          </a:ln>
        </p:spPr>
        <p:txBody>
          <a:bodyPr/>
          <a:lstStyle/>
          <a:p>
            <a:endParaRPr lang="sl-SI">
              <a:latin typeface="Calibri" pitchFamily="34" charset="0"/>
            </a:endParaRPr>
          </a:p>
        </p:txBody>
      </p:sp>
      <p:sp>
        <p:nvSpPr>
          <p:cNvPr id="16386" name="AutoShape 4" descr="data:image/jpeg;base64,/9j/4AAQSkZJRgABAQAAAQABAAD/2wCEAAkGBxQTEhQUExQVFRUXFxQYFxcXFRcXGBUYFBUWFxgVFBcYHCggGBolHBQUITEhJSkrLi4uFx8zODMsNygtLisBCgoKDg0OFxAQGiwcHBwsLCwsLCwsLCwsLCwrLCwsLCwsLCwsLCwsLCwsLCwsLCwsLCw3NzcsLissLCsrNywrK//AABEIALUBFwMBIgACEQEDEQH/xAAcAAABBQEBAQAAAAAAAAAAAAAAAwQFBgcCAQj/xABBEAABAwEFBAcFBgUDBQEAAAABAAIRAwQFEiExBkFRYSIycYGRobETQlLB0WJygpLh8AcVI1PxFDNDFpOiwtI0/8QAGQEAAwEBAQAAAAAAAAAAAAAAAAECAwQF/8QAJBEBAQACAwACAgEFAAAAAAAAAAECEQMSITFBE1EEIkJhocH/2gAMAwEAAhEDEQA/ALJTzBHEJrZ6p04JWmYSFp6L53O9VzbevIf03p1TeoulVTpj003FJ06qfUKm45g6jioelUTplohLbLLFDbQ3Z7E4mE+zcYaB7pjTsUeG+2gEltZoycPfb8JjU8PBW68OnQqD7MjtGYVJA0I1HcufK9MtxGtzSUuvaWtZ34MXtGgiWO1zAMcitCue+adobLDBGrTqPqFmFrrYmh7RGOQ+MjiGs8ZCLHanUnB1NxEHLs5rswy3NufLH1sKTrU8QhMLivVtdk5Bw6zfmOSk1qyNrPZAzROUIQAhCEAIQhACEIQAhCEB4SmbbyZO/thPVAX1Zyzpt6u/7J49iz5MrjNwJ1lQESDK6VRs9se0y1w+vapJ18Et0AO86+Cic+OvQnEKt07xdiMOJ5FStkvEOgHI+RTw58cgfoQhbAIQhAC8XqEAIQhAZQ167qdMQVHirCWo1VyV7PV1TyyzThj1yIJneuhTz1b3j6Jbp0uyonlmYSZKZMyPu+aX/wBXHD1Su2WU/R3etoDKRE6wO6VWRTj5Ja8LWXuAk5GTxlIVHFxGm+dw7ysc/ay1opZoPtGnMQHRMGR3ZZSkLxq/02wAB7SAByGZ5nMJWzO6ZP2HT4JpbbK+pSo4GyQ6sSJA0DOJjRdHBfNMOX5SmzN6mm/LUZ/eb7zeca+K1Oy1w9oe0yCJBWI0HdJrpgjTPPQ7vALTdibdipupn3cx9136ronlY5TzazIQEK0BCEIAQhCAEIQgEKhqT0cJHAyD4pJ1tw9drm8xmPEJ4vCFNxv1QTpWhrtCClC2dUwtd2g5sOF3ke0JjRvN9N2GqNPHtB3hReTr5kBb7jzxUu9u78PBQ1V7mHpMcO1pV1pvBAIMgpnfVHFRdGoz8Mz5SseXhnW5YhUC4dZunp+i6p2spq6rBII4+m9NhW0H7C8ic8t3idi8Wa9eg2QSYEpdt6N3ghVey1yYAT1lPivTw/kZWeEslK1Ndo4JZVoclIXZaHTh1HoujDl35QlUIQtwEIQgMJsV4U6o6Jz4HI+CkKQWdhsQQTOsj95KTs19VWRJxDmM/FcT15yftd2ujeuhVVWpX+T7vnHqvTfzpjDn2z6JbX3xWr/UJla7zjotzPoq862VHHpGBvA+acUGyclNqMs59JSwZzP6nt80qKx4T2gHTkm9OoQQl4IGkkkRnqeSzYUrSccNVx+HCNPey3LoWktoFwEljw4Dk8YT5hvikbfTc2h0RPSBdnoM4PZKZWe1ZZgkOBDhxDvTd4Lr4cf6XPyX1zHRB0MHXfyVz2CtP9VonVrmx2Zqre2a0EPDXciCZy90gj1U7sfBtVPAA0TMCY6gnCtftH1WooQELRkEIQgBCEIAQhCAEIQgBMb1sIqsj3hmCnyFOWMymqEHsxWOF7HasPkZy8QVL2l0McTuB9Eyu6kG1a3Elvz+qUvp8UXnlHjksMb14bv62evVBriauAauiAPtaBImiQ8jgczuyKsmy1gBqPru93Jp5x0j3CB4pxYLia9xe/NmIkNGWLPU8l4XF/Dzzkyn91/0uoe7aL3noBx7P/YnJWSzXS73nAchmfHRS9OkGgBoAA3AQu17fD/FmE1fWZnSu1g1l3afknLKYGgA7F2hdMxk+AEIQqAQhCA+aLXYcB5HQgZeB38kkbIYkQea1DanZF1IOezp0zqCJI4Yhv8AvDNUl93EHouidxMd06HyK4s8bi9DDOZIRtApxSpkaR9Ozgnr6DmnpNI/wug3XI+Cztq9wWez8U+oU4gDKYzSVGnlvn6cE9ZTJEGJzPF2es96lNoYQOM5RA8k4EMBc4afuBzKRFoYzISXHjr3ncmFotBL5e7AW6Cd05QPmrwwtrPLLSUbaBBqCSC0ggc4Ab4kdkJlQHHMajLwQ+rjGGNTMgRMTA1z18l2141M4R1uce6DxInwXbJqOe+un1XMAGQDiT0m4mumIGc5xlCtuwlnxVw+AMLSYAgDFkI4Kq2ehUa5wxnAcQIzzaROIbtDE8VpWxNgLKRe7IvMgcGjIInyV+FjC9SNotDWCXZJBt5MP7CrbPR6hN22tp4rsV28U9gqhcioOIXoKA9QhCAELxxULXvdsxiwpW6OTabQoazXg1w/3J706BO5096NjQnDX5Ob5gpltRaQGBm9xHgCurwJGF/wkeahfbmtaJGcZDu3+pXBz5axywn3/wBaY479TNnpdFtFuQABqHtzIUxTYAABoFH2ZpYIae3LU80t7V/LwXRw8fWe/KKeptUtrBlPhmmVutxaADAlMnDfu4rTLPRzHaW/mTOfggXkzn4KJleqe9PpEy23MPvJVtZp0I8VARKMCfejosYQq81zho4jvQn+QuieqMDgQdDksp232cq0nF1F3Rd7pEju4di1lIWuytqNLXCQfLsVZY7LHLT5to16zOq8iNRPA5yNMyndmvatPSaxwj4Rmd+Y7letrdii0l7MxxA9QqQ+yOb0Ssbg3mRdl8PjKmwA8d3YCkq1sqHrOIHDIDyXAonE4kZAdEachl5rqjZhibIJByPI6pTigude0QCczlvA38pTh9JpJeYnju5AcgISjKWTYE66GQYIyGXBOhSLXmGw0kYY+HLQiSDn6rWeIvrmy0S+YMd2+NBw7SvGkVWupCnBkQR8TfiB0MZEp02z/wBTHiDWvHSa8ES4xJDZkjnkpu6LoqVnZS1mWJ7us4Ddlu5D9UbJ1sxcxqva2SabYxu1BjRo+yPNabTaAABkBkExu2zUqDMDMhvO8niUt/qp6sKp4i+kr3sRqtAaYIVVt10Vm+6SOWas1rtNUdUDwUdWt9eOi4A8w35qbqnjuKnVtdWmdXtjmR6rmntPXaevi+80FTtrtdpI/wBykeIdSB9CqvelltrxiayznPVjcLp7CVGv01ln3EyzbSoOtTaewkT6p1S25p+9TcOwg/RUCpZbxHWsrncMiJ8CmdptVpp/7tkqsGkwSiXIWY1rVn20s5iXFv3gfkpOhf1F2lVnYXAeqwxt8N95tRp5sPyTqheNN3veII9Qq7VPSNzNtDmnC5rstxB9FTb0sNSSQ0nuVMo2pozDgD2wpGjeVUaVHeJSuWxMdPbQC2ZBHkmn+vqN6r3DsJUh/OquhM9ufqmVe+nalrDHFg+SlcqYuK8atRtU1KjnMaAACZGI5+g80j/PHWd39PDiObi4TAOgHD9UuJ9m1uENLuk/CIAnd2qNrXUxzi973Zk7w1vZn9Vx3kx/Lu/Sr5EgNva+hZTPcR808p7fuHWognk+PUKrWiyUDlTtLGv3B1RjgTuBgz6qDvqpabKf61Lo7ntOJh79x5GF14cnb4ZXqut7bae1IBpYAPexTmd2ibWbaapTeYdLcuicwfos8qbQk+6m7L/IObZG+CnlhlVTLGNtsG1FnqZOPsXc82nv3foplpBEtIcOLTIWH2W9KVSA14B4OyPjodSpi7Lxq0nFzHuaY7szP0WXa4/Kusvw1hpXWJZ9Q23rt67WPHGIPiFLWXbig6MbXsJO7pCAJniqmcK41ai5CiqG0lmdGGswfeBadJ3hCrcTqrwhcVXgCSo6vbCRwH71XRaxkSFR7d8Ks31s7QrSWyx3EDontCfUziKcYeCV9VPGeW3ZWswy1sjix3H7LsvBR1W7a7OtRfyJou9WrVWrueanSuzJqdjrHJtFx5exqfPJSli2ctTvd9kOJhvlmVosrwBGi7K3dWyLKZxPcXu8u86qxMpgCAABwC7lEp6hbeFihrzc2m1zsYgaz6AhSz6vZ45KsXvdjqzyCXFo0DW5KclY/KFqbYNZ1qjmDnnvXTduKZ/5qJ+9H6KKt+wdR564GusE8oA070xo/wAK3kzUrBreTZPiY9FnuT5rS/4i0U9qGOGXsn/ddHzK8N9tOtMfn9Mkhcv8PqdBxIq1CSIMYAI1+E8FLt2Xoz0mud2ud8ku41CFDaKmMs+94+iVfelImSxpJM5wR3JR2y9m30G8s3//AFkmtXYqylwIa5pG4PdGfHFIR3LUOaV7UxkKdMdzfmFH3pezfgp+Q8YhOWbK2UTNMmd+N7hPIT6KOtGxNkb03RhnVz3Fo7Z6veql39lVNv8ApVrU4GlgIbI6MR3cVD1LstrMof3TC1yxXTQa0BgEDQscITsWGnz78X6q9pYtTfbpgCoT90lT2zFjtVSsPbjBTZ0nFzYxQcmN5n5LTWXY3Vsdv+FGW6XPFJuZJjJRyZax8XhLaiL7tleALO0FziZc7RoG/hJlLWuxC12T2dUAPLQZAybUG8D5K0UbKKbcGEjuJnnKQr2cQY11jSY+awvD1xlnzCyy3WQVNjrWOrTxR8JG5aJVEhzKgkOaA4OzmW5zzUxY3Nc10g5A6GJy3juUbYqRqVIHb81HNydumvtGmL0KcPGWU7+E71YXXBTqCQcB5iR5ZhaLeNytc3pUmOO8ubu5EQot9ytHV6HLFI812205Izy17L1myWgPA3sIJ8NU1putFD42jg4GPNXy12OqwSG4wNcOo7vokrBXq1R/TbUcObTHi7JK39nr9KpRvgnrtHaMk/bUx9XhHj+ispuKs/N1Cl+INB/8U6stw1WDo0qLZ1hx+crO9Fy5Kpjc0xmDn5n6BeK9Cw1f7dPuIj0Ql1x/Z7rR76tOFkjiFAi+6fvtI5hSt8WfG0hZ1elavQJx0/aN+JuveCunJjjpc23xQ/uR2tcPMBLfzyj/AHmeYjyWXu2jonrY2nmw/JIG+aH9weB+ijdX1jWW33QETWZ470Vb9s41rMHj9M1kL71pf3W+KRfetL+6PFLdLrGtP2ssomazvw03Hw6K4dtjZgMjUdH2YnxhZC+9qX9z1PySFS+qfxOP4Sn6NRq9o2/oNGVNx7SAmNPburWdhs9nBPMkgc3HIAKobM3M619MhzaMxJyNQ720+XF25aZYbBTotDWNDQNw47yeJ5lZ5Z68VMYLDUtBzqvaD8NNgA7MbhiPdCdutPHEeUj0lNX1JJmA0DUZnPdEa+K9oAAAySYy7BlkFnu09Q+a/gIXaQpv1/cL3M/v5oBxumR++C8FQ8EkKoH7lKtO6fqgnpq8suK6gHmuzZ3Hqgdrt3YN6Up2EjUyqmNpdoZVKA1z+ia1KonIZ88w4bwd3ipp1jkH/wCvoE2N0tGoGc6uJ1/Cn+PId4yn+Il3f6WsyrQllOqJwgkBrxrEaAyDHaq/Q2mtLchWfHMz6rXtqNlqVsYxtUuAZ1cD43Rvaqfa/wCFDdaNqqN++1rx5QVchbM9nNo7TVfhc5pY0EucWNkDQAEbyV7aNoPY1ZDQ4wZzjDOkKVp7J17LZS2kBXqZudhIaXu0AAduHas8/wBBbjULDZapqHUYDv56R3qeu7v9Ne2Mx8+1+o7bH4HDsfPyS7dsp1xDta0qtWLY68HCTRbTGf8AuVWjyElSbdjLQM3VqA7BVd6MVesvEjYNpKTHOJJ6W7AcuyCnNDaOysMtJb+BxzUfS2CqPH/6af8A237+1e1P4b1vdtFI9rXhKYSfQ8SVfbCzHV//AIOUba9rLHHWcTyafmmFq/hrbPcfQd+NzfVqr957D2+nJNne4DeyHjyMq9F4uNw3/QtNQsYC2BMuynkArJTbAAiIWK2CnVpVBLXseCDm0tOvAhaFcu0tR8NdSdUP2AT/AIWPJdVpjNxaxTBEryM4RYsTxPsqlP74APqnYsr+APeo1s/g19khOxQeNQUJ6LZ4+1O4AeJ+ia2ihj6wHbAS5PNcvaQuq1jFftmydnqSXNg9wVZt+xNEOMYgNxBnPwyWilh4Lk0Z3JK2yKrsa0k4XPH3mZeIKY19jqjdC0+R8CtmrWYHVo8FGWm7GHdB4lGxtj79m6gMYc+xd2PZp76jGuyDnNBOeQJgladUu1zczEDv8l1ZgC1zSM8Liw78TBiwnj2p34CSpxThjGQxgDWADqgDIZBLh5w5ju/yoyz3lTrNDmPAndMbtDwTilLSMjJzg5+J0XHa209dTxe5u5JZrHBoESRlrA1ntSrKwI/fySwqDiEE4pVQdeiTuTqdJOXn4BcYhvjyS9jpB7gBHdyVSbKurFZy+SBhbzGvYpWnRDdB9Uo0QIAyXoK6ccJGFytA5IDF0gq0vA0ILV4SVy4lIzZ1OeEJq+nEZDPx70/cYEwCuMtY8FNhmjWpzTZI+aULB/lctJAyH6pG4qWf9/RR9paT0Rl35jmIzUt7TWcxuSFZk5jUeiYN6FINETKVC4SgHYmTyV2J/wAZLkleOORPDNMGtvcx4LXNa+ZHSaDprruTaiwNENAaBuaAB4BJ2Cr7Sk1wMlsh3edUu0Hcue3bWTQKAuixehvFAcZyhKRwQgGLbxpne0cM48ZCW9sCMqjT2Qf/AGUK7Zes3q1GntaR6FJuuC0DdTPefottVPiecXbn5jwz45r3HIknw3KEbdNoiMA/NklWXVaPhaPxI9HiYFSABBPhl2pGs8Z5tb2mZ7pCZi5K51LR+In5JzZ9nXe9U/K36lGqXhharc1gkNdUdygDxOg8VX7PStdWt7ZzQymxr2sY2cIL4kyc3OyzKv1nuWm3UFx+0Z8tFIizA5QqmJdmG2Wk6hWwuloJPYZVpsVcx0ahA/MPAq7XnsvSrCCAqzatg6rZ9lUkfC7MLHk4t+xrhyT7NLNfZ6ssjP3S3QvG4/YPinX86ZGbRA1h5AyAd8PBwUBadl7ZTJPs8XSxdE8HNdHkfzKMrWa0MydQq6QYaT7hZ6Fvgsvx1p2i6P2kptJ/pjKf+TTCQ0+7xIU3snezaxqQ0NwyIDic2uIO4b/VZBXtDs8VOoCQ4HoH3qYaT+ZoKsv8P74La1TouHvwREggBwHfmrwwsqMvY2IaL1IWSu17QWmQRl++KXJXS5nAnivUMC9SMIJXq8cEE8CAvA1eIN44BItOoCWidRkuoAS0ezc5DmkAd6UtD9yQq1GtaS4w0ZkpGrN87ZNs1pNB1PFAYcQfHWGkYfmnFn2zs5GYI/EFV7yumnaar6z8OJx+OCANB3BI/wDR1LcTu/5fqUtq1FwftnZRxPeFXr5/ihRaHNZScZykvAGeuQGaZnYqkNSf+5r5ppadiKEEnCfx5o2NQndu1RpVcdPqHcdCDuKv123xRr9U4H/A7L8pWTi7zRfgwzTByM5j6hTNndizadf381hlLK1mrGmmRrK7DlVrsvaqxoaSHDOA8SB3qVZfDMsbXMPLpN8swiZFcUxh5rxNKVrY/qPYTwxAHzQq3E6WL2IR7EJVC6mBH2K9FEJVCAT9kvRTC7QgOcC9AXqEAIQhACTdRB1ASiEAyrXbTOrR4KHt11Um5hoB4gKypjeFlxAwhUqsWG8jScYgic28eY4FWaxXlTqjJ2fA5H9VQL7uutTeXslMbPfWE/1AWnis/YvrK1oL1UWw7SOGj8Q4HNTFHaUHrDvBT7JuNWGUKJZflInUjuS1K9aRHX8U9lpILwhMal7Ufj8Fw69aYiHeSNjSQLkm85TCjKt/sAMBRtq2gMZlrQls5Km7RWDRmfr4Km7X30Gs6TgAT0WzmTxckLRfheYpgvPHcnt2XG6ocVYYjz3diJD+FVsd6NPvDxHEqUp3g34m+IV3o3DR302/lCdNuSj/AG2flCOo7s/qXgPib4hMa9tB38dM1qTbooj/AI2flC7/AJdT3Nb4BHQd2E2+o86MeTnnhMb1DUrTaKLpaC3iCMjHEL6Lq3Uw+6PBRNu2UpP90I6juy+7drGkAVmFh4tkj6hWCzW9jxLKjXd+fgnd4fw4aeoYUFaP4c125tI8YWd4v0ucicEcAe75rxQDdmbxp9Uujtn1Xij8VV3jbUIQupzBCEIAQhCAEIQgBCEIAQhCAEIQgE6lFrtQFF2zZ2jU1YFMIQe1MtGwVI5sLmdhTR2xNVvUrn8QV+QlqH2rPf8Apa1jR7Cj+QW0fAe9aDCIS6w+9UAXDbfsDvSjNm7WdXsHmr3CIR1g71Sm7IVT16xH3RHqnVDYmlq8ueftOPorXCE9J7VG2W5qVPqtAT5tIDQJVCZOQF0hCAEIQgBCEIAXkL1CA8woXqEAIQhACEIQAhCEAIQhACEIQAhCEAIQhACEIQAhCEAIQhACEIQAhCEAIQhACEIQAhCEAIQhACEIQAhCEB//2Q=="/>
          <p:cNvSpPr>
            <a:spLocks noChangeAspect="1" noChangeArrowheads="1"/>
          </p:cNvSpPr>
          <p:nvPr/>
        </p:nvSpPr>
        <p:spPr bwMode="auto">
          <a:xfrm>
            <a:off x="269875" y="7938"/>
            <a:ext cx="304800" cy="304800"/>
          </a:xfrm>
          <a:prstGeom prst="rect">
            <a:avLst/>
          </a:prstGeom>
          <a:noFill/>
          <a:ln w="9525">
            <a:noFill/>
            <a:miter lim="800000"/>
            <a:headEnd/>
            <a:tailEnd/>
          </a:ln>
        </p:spPr>
        <p:txBody>
          <a:bodyPr/>
          <a:lstStyle/>
          <a:p>
            <a:endParaRPr lang="sl-SI">
              <a:latin typeface="Calibri" pitchFamily="34" charset="0"/>
            </a:endParaRPr>
          </a:p>
        </p:txBody>
      </p:sp>
      <p:pic>
        <p:nvPicPr>
          <p:cNvPr id="16387" name="Picture 6" descr="http://kobibilgi.net/resimler/m/turkiye-de-uygulanmakta-olan-ihracata-yonelik-vergi-tesvikleri.jpg">
            <a:hlinkClick r:id="rId2"/>
          </p:cNvPr>
          <p:cNvPicPr>
            <a:picLocks noChangeAspect="1" noChangeArrowheads="1"/>
          </p:cNvPicPr>
          <p:nvPr/>
        </p:nvPicPr>
        <p:blipFill>
          <a:blip r:embed="rId3"/>
          <a:srcRect/>
          <a:stretch>
            <a:fillRect/>
          </a:stretch>
        </p:blipFill>
        <p:spPr bwMode="auto">
          <a:xfrm>
            <a:off x="7354888" y="6048375"/>
            <a:ext cx="1789112" cy="809625"/>
          </a:xfrm>
          <a:prstGeom prst="rect">
            <a:avLst/>
          </a:prstGeom>
          <a:noFill/>
          <a:ln w="9525">
            <a:noFill/>
            <a:miter lim="800000"/>
            <a:headEnd/>
            <a:tailEnd/>
          </a:ln>
        </p:spPr>
      </p:pic>
      <p:sp>
        <p:nvSpPr>
          <p:cNvPr id="7" name="Dikdörtgen 6"/>
          <p:cNvSpPr/>
          <p:nvPr/>
        </p:nvSpPr>
        <p:spPr>
          <a:xfrm>
            <a:off x="0" y="-7462"/>
            <a:ext cx="6696743" cy="523220"/>
          </a:xfrm>
          <a:prstGeom prst="rect">
            <a:avLst/>
          </a:prstGeom>
          <a:solidFill>
            <a:srgbClr val="006600"/>
          </a:solidFill>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2800" b="1" dirty="0"/>
              <a:t>Turkey's Investment Incentives System </a:t>
            </a:r>
            <a:endParaRPr lang="tr-TR" sz="2800" dirty="0"/>
          </a:p>
        </p:txBody>
      </p:sp>
      <p:sp>
        <p:nvSpPr>
          <p:cNvPr id="2" name="Dikdörtgen 1"/>
          <p:cNvSpPr>
            <a:spLocks noChangeArrowheads="1"/>
          </p:cNvSpPr>
          <p:nvPr/>
        </p:nvSpPr>
        <p:spPr bwMode="auto">
          <a:xfrm>
            <a:off x="422275" y="692150"/>
            <a:ext cx="8480425" cy="461963"/>
          </a:xfrm>
          <a:prstGeom prst="rect">
            <a:avLst/>
          </a:prstGeom>
          <a:noFill/>
          <a:ln w="9525">
            <a:noFill/>
            <a:miter lim="800000"/>
            <a:headEnd/>
            <a:tailEnd/>
          </a:ln>
        </p:spPr>
        <p:txBody>
          <a:bodyPr>
            <a:spAutoFit/>
          </a:bodyPr>
          <a:lstStyle/>
          <a:p>
            <a:r>
              <a:rPr lang="en-US" sz="2000">
                <a:latin typeface="Calibri" pitchFamily="34" charset="0"/>
              </a:rPr>
              <a:t> </a:t>
            </a:r>
            <a:r>
              <a:rPr lang="tr-TR" sz="2400">
                <a:solidFill>
                  <a:srgbClr val="00B050"/>
                </a:solidFill>
                <a:latin typeface="Calibri" pitchFamily="34" charset="0"/>
              </a:rPr>
              <a:t>The Incentives Region</a:t>
            </a:r>
          </a:p>
        </p:txBody>
      </p:sp>
      <p:pic>
        <p:nvPicPr>
          <p:cNvPr id="9" name="Resim 8" descr="http://www.invest.gov.tr/en-US/investmentguide/investorsguide/PublishingImages/Incentives%20graphs%202012%20EN/Incentives-Map-2012-EN.jpg"/>
          <p:cNvPicPr>
            <a:picLocks noChangeAspect="1" noChangeArrowheads="1"/>
          </p:cNvPicPr>
          <p:nvPr/>
        </p:nvPicPr>
        <p:blipFill>
          <a:blip r:embed="rId4"/>
          <a:srcRect/>
          <a:stretch>
            <a:fillRect/>
          </a:stretch>
        </p:blipFill>
        <p:spPr bwMode="auto">
          <a:xfrm>
            <a:off x="301625" y="1368425"/>
            <a:ext cx="8447088" cy="447675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AutoShape 2" descr="data:image/jpeg;base64,/9j/4AAQSkZJRgABAQAAAQABAAD/2wCEAAkGBxQTEhQUExQVFRUXFxQYFxcXFRcXGBUYFBUWFxgVFBcYHCggGBolHBQUITEhJSkrLi4uFx8zODMsNygtLisBCgoKDg0OFxAQGiwcHBwsLCwsLCwsLCwsLCwrLCwsLCwsLCwsLCwsLCwsLCwsLCwsLCw3NzcsLissLCsrNywrK//AABEIALUBFwMBIgACEQEDEQH/xAAcAAABBQEBAQAAAAAAAAAAAAAAAwQFBgcCAQj/xABBEAABAwEFBAcFBgUDBQEAAAABAAIRAwQFEiExBkFRYSIycYGRobETQlLB0WJygpLh8AcVI1PxFDNDFpOiwtI0/8QAGQEAAwEBAQAAAAAAAAAAAAAAAAECAwQF/8QAJBEBAQACAwACAgEFAAAAAAAAAAECEQMSITFBE1EEIkJhocH/2gAMAwEAAhEDEQA/ALJTzBHEJrZ6p04JWmYSFp6L53O9VzbevIf03p1TeoulVTpj003FJ06qfUKm45g6jioelUTplohLbLLFDbQ3Z7E4mE+zcYaB7pjTsUeG+2gEltZoycPfb8JjU8PBW68OnQqD7MjtGYVJA0I1HcufK9MtxGtzSUuvaWtZ34MXtGgiWO1zAMcitCue+adobLDBGrTqPqFmFrrYmh7RGOQ+MjiGs8ZCLHanUnB1NxEHLs5rswy3NufLH1sKTrU8QhMLivVtdk5Bw6zfmOSk1qyNrPZAzROUIQAhCEAIQhACEIQAhCEB4SmbbyZO/thPVAX1Zyzpt6u/7J49iz5MrjNwJ1lQESDK6VRs9se0y1w+vapJ18Et0AO86+Cic+OvQnEKt07xdiMOJ5FStkvEOgHI+RTw58cgfoQhbAIQhAC8XqEAIQhAZQ167qdMQVHirCWo1VyV7PV1TyyzThj1yIJneuhTz1b3j6Jbp0uyonlmYSZKZMyPu+aX/wBXHD1Su2WU/R3etoDKRE6wO6VWRTj5Ja8LWXuAk5GTxlIVHFxGm+dw7ysc/ay1opZoPtGnMQHRMGR3ZZSkLxq/02wAB7SAByGZ5nMJWzO6ZP2HT4JpbbK+pSo4GyQ6sSJA0DOJjRdHBfNMOX5SmzN6mm/LUZ/eb7zeca+K1Oy1w9oe0yCJBWI0HdJrpgjTPPQ7vALTdibdipupn3cx9136ronlY5TzazIQEK0BCEIAQhCAEIQgEKhqT0cJHAyD4pJ1tw9drm8xmPEJ4vCFNxv1QTpWhrtCClC2dUwtd2g5sOF3ke0JjRvN9N2GqNPHtB3hReTr5kBb7jzxUu9u78PBQ1V7mHpMcO1pV1pvBAIMgpnfVHFRdGoz8Mz5SseXhnW5YhUC4dZunp+i6p2spq6rBII4+m9NhW0H7C8ic8t3idi8Wa9eg2QSYEpdt6N3ghVey1yYAT1lPivTw/kZWeEslK1Ndo4JZVoclIXZaHTh1HoujDl35QlUIQtwEIQgMJsV4U6o6Jz4HI+CkKQWdhsQQTOsj95KTs19VWRJxDmM/FcT15yftd2ujeuhVVWpX+T7vnHqvTfzpjDn2z6JbX3xWr/UJla7zjotzPoq862VHHpGBvA+acUGyclNqMs59JSwZzP6nt80qKx4T2gHTkm9OoQQl4IGkkkRnqeSzYUrSccNVx+HCNPey3LoWktoFwEljw4Dk8YT5hvikbfTc2h0RPSBdnoM4PZKZWe1ZZgkOBDhxDvTd4Lr4cf6XPyX1zHRB0MHXfyVz2CtP9VonVrmx2Zqre2a0EPDXciCZy90gj1U7sfBtVPAA0TMCY6gnCtftH1WooQELRkEIQgBCEIAQhCAEIQgBMb1sIqsj3hmCnyFOWMymqEHsxWOF7HasPkZy8QVL2l0McTuB9Eyu6kG1a3Elvz+qUvp8UXnlHjksMb14bv62evVBriauAauiAPtaBImiQ8jgczuyKsmy1gBqPru93Jp5x0j3CB4pxYLia9xe/NmIkNGWLPU8l4XF/Dzzkyn91/0uoe7aL3noBx7P/YnJWSzXS73nAchmfHRS9OkGgBoAA3AQu17fD/FmE1fWZnSu1g1l3afknLKYGgA7F2hdMxk+AEIQqAQhCA+aLXYcB5HQgZeB38kkbIYkQea1DanZF1IOezp0zqCJI4Yhv8AvDNUl93EHouidxMd06HyK4s8bi9DDOZIRtApxSpkaR9Ozgnr6DmnpNI/wug3XI+Cztq9wWez8U+oU4gDKYzSVGnlvn6cE9ZTJEGJzPF2es96lNoYQOM5RA8k4EMBc4afuBzKRFoYzISXHjr3ncmFotBL5e7AW6Cd05QPmrwwtrPLLSUbaBBqCSC0ggc4Ab4kdkJlQHHMajLwQ+rjGGNTMgRMTA1z18l2141M4R1uce6DxInwXbJqOe+un1XMAGQDiT0m4mumIGc5xlCtuwlnxVw+AMLSYAgDFkI4Kq2ehUa5wxnAcQIzzaROIbtDE8VpWxNgLKRe7IvMgcGjIInyV+FjC9SNotDWCXZJBt5MP7CrbPR6hN22tp4rsV28U9gqhcioOIXoKA9QhCAELxxULXvdsxiwpW6OTabQoazXg1w/3J706BO5096NjQnDX5Ob5gpltRaQGBm9xHgCurwJGF/wkeahfbmtaJGcZDu3+pXBz5axywn3/wBaY479TNnpdFtFuQABqHtzIUxTYAABoFH2ZpYIae3LU80t7V/LwXRw8fWe/KKeptUtrBlPhmmVutxaADAlMnDfu4rTLPRzHaW/mTOfggXkzn4KJleqe9PpEy23MPvJVtZp0I8VARKMCfejosYQq81zho4jvQn+QuieqMDgQdDksp232cq0nF1F3Rd7pEju4di1lIWuytqNLXCQfLsVZY7LHLT5to16zOq8iNRPA5yNMyndmvatPSaxwj4Rmd+Y7letrdii0l7MxxA9QqQ+yOb0Ssbg3mRdl8PjKmwA8d3YCkq1sqHrOIHDIDyXAonE4kZAdEachl5rqjZhibIJByPI6pTigude0QCczlvA38pTh9JpJeYnju5AcgISjKWTYE66GQYIyGXBOhSLXmGw0kYY+HLQiSDn6rWeIvrmy0S+YMd2+NBw7SvGkVWupCnBkQR8TfiB0MZEp02z/wBTHiDWvHSa8ES4xJDZkjnkpu6LoqVnZS1mWJ7us4Ddlu5D9UbJ1sxcxqva2SabYxu1BjRo+yPNabTaAABkBkExu2zUqDMDMhvO8niUt/qp6sKp4i+kr3sRqtAaYIVVt10Vm+6SOWas1rtNUdUDwUdWt9eOi4A8w35qbqnjuKnVtdWmdXtjmR6rmntPXaevi+80FTtrtdpI/wBykeIdSB9CqvelltrxiayznPVjcLp7CVGv01ln3EyzbSoOtTaewkT6p1S25p+9TcOwg/RUCpZbxHWsrncMiJ8CmdptVpp/7tkqsGkwSiXIWY1rVn20s5iXFv3gfkpOhf1F2lVnYXAeqwxt8N95tRp5sPyTqheNN3veII9Qq7VPSNzNtDmnC5rstxB9FTb0sNSSQ0nuVMo2pozDgD2wpGjeVUaVHeJSuWxMdPbQC2ZBHkmn+vqN6r3DsJUh/OquhM9ufqmVe+nalrDHFg+SlcqYuK8atRtU1KjnMaAACZGI5+g80j/PHWd39PDiObi4TAOgHD9UuJ9m1uENLuk/CIAnd2qNrXUxzi973Zk7w1vZn9Vx3kx/Lu/Sr5EgNva+hZTPcR808p7fuHWognk+PUKrWiyUDlTtLGv3B1RjgTuBgz6qDvqpabKf61Lo7ntOJh79x5GF14cnb4ZXqut7bae1IBpYAPexTmd2ibWbaapTeYdLcuicwfos8qbQk+6m7L/IObZG+CnlhlVTLGNtsG1FnqZOPsXc82nv3foplpBEtIcOLTIWH2W9KVSA14B4OyPjodSpi7Lxq0nFzHuaY7szP0WXa4/Kusvw1hpXWJZ9Q23rt67WPHGIPiFLWXbig6MbXsJO7pCAJniqmcK41ai5CiqG0lmdGGswfeBadJ3hCrcTqrwhcVXgCSo6vbCRwH71XRaxkSFR7d8Ks31s7QrSWyx3EDontCfUziKcYeCV9VPGeW3ZWswy1sjix3H7LsvBR1W7a7OtRfyJou9WrVWrueanSuzJqdjrHJtFx5exqfPJSli2ctTvd9kOJhvlmVosrwBGi7K3dWyLKZxPcXu8u86qxMpgCAABwC7lEp6hbeFihrzc2m1zsYgaz6AhSz6vZ45KsXvdjqzyCXFo0DW5KclY/KFqbYNZ1qjmDnnvXTduKZ/5qJ+9H6KKt+wdR564GusE8oA070xo/wAK3kzUrBreTZPiY9FnuT5rS/4i0U9qGOGXsn/ddHzK8N9tOtMfn9Mkhcv8PqdBxIq1CSIMYAI1+E8FLt2Xoz0mud2ud8ku41CFDaKmMs+94+iVfelImSxpJM5wR3JR2y9m30G8s3//AFkmtXYqylwIa5pG4PdGfHFIR3LUOaV7UxkKdMdzfmFH3pezfgp+Q8YhOWbK2UTNMmd+N7hPIT6KOtGxNkb03RhnVz3Fo7Z6veql39lVNv8ApVrU4GlgIbI6MR3cVD1LstrMof3TC1yxXTQa0BgEDQscITsWGnz78X6q9pYtTfbpgCoT90lT2zFjtVSsPbjBTZ0nFzYxQcmN5n5LTWXY3Vsdv+FGW6XPFJuZJjJRyZax8XhLaiL7tleALO0FziZc7RoG/hJlLWuxC12T2dUAPLQZAybUG8D5K0UbKKbcGEjuJnnKQr2cQY11jSY+awvD1xlnzCyy3WQVNjrWOrTxR8JG5aJVEhzKgkOaA4OzmW5zzUxY3Nc10g5A6GJy3juUbYqRqVIHb81HNydumvtGmL0KcPGWU7+E71YXXBTqCQcB5iR5ZhaLeNytc3pUmOO8ubu5EQot9ytHV6HLFI812205Izy17L1myWgPA3sIJ8NU1putFD42jg4GPNXy12OqwSG4wNcOo7vokrBXq1R/TbUcObTHi7JK39nr9KpRvgnrtHaMk/bUx9XhHj+ispuKs/N1Cl+INB/8U6stw1WDo0qLZ1hx+crO9Fy5Kpjc0xmDn5n6BeK9Cw1f7dPuIj0Ql1x/Z7rR76tOFkjiFAi+6fvtI5hSt8WfG0hZ1elavQJx0/aN+JuveCunJjjpc23xQ/uR2tcPMBLfzyj/AHmeYjyWXu2jonrY2nmw/JIG+aH9weB+ijdX1jWW33QETWZ470Vb9s41rMHj9M1kL71pf3W+KRfetL+6PFLdLrGtP2ssomazvw03Hw6K4dtjZgMjUdH2YnxhZC+9qX9z1PySFS+qfxOP4Sn6NRq9o2/oNGVNx7SAmNPburWdhs9nBPMkgc3HIAKobM3M619MhzaMxJyNQ720+XF25aZYbBTotDWNDQNw47yeJ5lZ5Z68VMYLDUtBzqvaD8NNgA7MbhiPdCdutPHEeUj0lNX1JJmA0DUZnPdEa+K9oAAAySYy7BlkFnu09Q+a/gIXaQpv1/cL3M/v5oBxumR++C8FQ8EkKoH7lKtO6fqgnpq8suK6gHmuzZ3Hqgdrt3YN6Up2EjUyqmNpdoZVKA1z+ia1KonIZ88w4bwd3ipp1jkH/wCvoE2N0tGoGc6uJ1/Cn+PId4yn+Il3f6WsyrQllOqJwgkBrxrEaAyDHaq/Q2mtLchWfHMz6rXtqNlqVsYxtUuAZ1cD43Rvaqfa/wCFDdaNqqN++1rx5QVchbM9nNo7TVfhc5pY0EucWNkDQAEbyV7aNoPY1ZDQ4wZzjDOkKVp7J17LZS2kBXqZudhIaXu0AAduHas8/wBBbjULDZapqHUYDv56R3qeu7v9Ne2Mx8+1+o7bH4HDsfPyS7dsp1xDta0qtWLY68HCTRbTGf8AuVWjyElSbdjLQM3VqA7BVd6MVesvEjYNpKTHOJJ6W7AcuyCnNDaOysMtJb+BxzUfS2CqPH/6af8A237+1e1P4b1vdtFI9rXhKYSfQ8SVfbCzHV//AIOUba9rLHHWcTyafmmFq/hrbPcfQd+NzfVqr957D2+nJNne4DeyHjyMq9F4uNw3/QtNQsYC2BMuynkArJTbAAiIWK2CnVpVBLXseCDm0tOvAhaFcu0tR8NdSdUP2AT/AIWPJdVpjNxaxTBEryM4RYsTxPsqlP74APqnYsr+APeo1s/g19khOxQeNQUJ6LZ4+1O4AeJ+ia2ihj6wHbAS5PNcvaQuq1jFftmydnqSXNg9wVZt+xNEOMYgNxBnPwyWilh4Lk0Z3JK2yKrsa0k4XPH3mZeIKY19jqjdC0+R8CtmrWYHVo8FGWm7GHdB4lGxtj79m6gMYc+xd2PZp76jGuyDnNBOeQJgladUu1zczEDv8l1ZgC1zSM8Liw78TBiwnj2p34CSpxThjGQxgDWADqgDIZBLh5w5ju/yoyz3lTrNDmPAndMbtDwTilLSMjJzg5+J0XHa209dTxe5u5JZrHBoESRlrA1ntSrKwI/fySwqDiEE4pVQdeiTuTqdJOXn4BcYhvjyS9jpB7gBHdyVSbKurFZy+SBhbzGvYpWnRDdB9Uo0QIAyXoK6ccJGFytA5IDF0gq0vA0ILV4SVy4lIzZ1OeEJq+nEZDPx70/cYEwCuMtY8FNhmjWpzTZI+aULB/lctJAyH6pG4qWf9/RR9paT0Rl35jmIzUt7TWcxuSFZk5jUeiYN6FINETKVC4SgHYmTyV2J/wAZLkleOORPDNMGtvcx4LXNa+ZHSaDprruTaiwNENAaBuaAB4BJ2Cr7Sk1wMlsh3edUu0Hcue3bWTQKAuixehvFAcZyhKRwQgGLbxpne0cM48ZCW9sCMqjT2Qf/AGUK7Zes3q1GntaR6FJuuC0DdTPefottVPiecXbn5jwz45r3HIknw3KEbdNoiMA/NklWXVaPhaPxI9HiYFSABBPhl2pGs8Z5tb2mZ7pCZi5K51LR+In5JzZ9nXe9U/K36lGqXhharc1gkNdUdygDxOg8VX7PStdWt7ZzQymxr2sY2cIL4kyc3OyzKv1nuWm3UFx+0Z8tFIizA5QqmJdmG2Wk6hWwuloJPYZVpsVcx0ahA/MPAq7XnsvSrCCAqzatg6rZ9lUkfC7MLHk4t+xrhyT7NLNfZ6ssjP3S3QvG4/YPinX86ZGbRA1h5AyAd8PBwUBadl7ZTJPs8XSxdE8HNdHkfzKMrWa0MydQq6QYaT7hZ6Fvgsvx1p2i6P2kptJ/pjKf+TTCQ0+7xIU3snezaxqQ0NwyIDic2uIO4b/VZBXtDs8VOoCQ4HoH3qYaT+ZoKsv8P74La1TouHvwREggBwHfmrwwsqMvY2IaL1IWSu17QWmQRl++KXJXS5nAnivUMC9SMIJXq8cEE8CAvA1eIN44BItOoCWidRkuoAS0ezc5DmkAd6UtD9yQq1GtaS4w0ZkpGrN87ZNs1pNB1PFAYcQfHWGkYfmnFn2zs5GYI/EFV7yumnaar6z8OJx+OCANB3BI/wDR1LcTu/5fqUtq1FwftnZRxPeFXr5/ihRaHNZScZykvAGeuQGaZnYqkNSf+5r5ppadiKEEnCfx5o2NQndu1RpVcdPqHcdCDuKv123xRr9U4H/A7L8pWTi7zRfgwzTByM5j6hTNndizadf381hlLK1mrGmmRrK7DlVrsvaqxoaSHDOA8SB3qVZfDMsbXMPLpN8swiZFcUxh5rxNKVrY/qPYTwxAHzQq3E6WL2IR7EJVC6mBH2K9FEJVCAT9kvRTC7QgOcC9AXqEAIQhACTdRB1ASiEAyrXbTOrR4KHt11Um5hoB4gKypjeFlxAwhUqsWG8jScYgic28eY4FWaxXlTqjJ2fA5H9VQL7uutTeXslMbPfWE/1AWnis/YvrK1oL1UWw7SOGj8Q4HNTFHaUHrDvBT7JuNWGUKJZflInUjuS1K9aRHX8U9lpILwhMal7Ufj8Fw69aYiHeSNjSQLkm85TCjKt/sAMBRtq2gMZlrQls5Km7RWDRmfr4Km7X30Gs6TgAT0WzmTxckLRfheYpgvPHcnt2XG6ocVYYjz3diJD+FVsd6NPvDxHEqUp3g34m+IV3o3DR302/lCdNuSj/AG2flCOo7s/qXgPib4hMa9tB38dM1qTbooj/AI2flC7/AJdT3Nb4BHQd2E2+o86MeTnnhMb1DUrTaKLpaC3iCMjHEL6Lq3Uw+6PBRNu2UpP90I6juy+7drGkAVmFh4tkj6hWCzW9jxLKjXd+fgnd4fw4aeoYUFaP4c125tI8YWd4v0ucicEcAe75rxQDdmbxp9Uujtn1Xij8VV3jbUIQupzBCEIAQhCAEIQgBCEIAQhCAEIQgE6lFrtQFF2zZ2jU1YFMIQe1MtGwVI5sLmdhTR2xNVvUrn8QV+QlqH2rPf8Apa1jR7Cj+QW0fAe9aDCIS6w+9UAXDbfsDvSjNm7WdXsHmr3CIR1g71Sm7IVT16xH3RHqnVDYmlq8ueftOPorXCE9J7VG2W5qVPqtAT5tIDQJVCZOQF0hCAEIQgBCEIAXkL1CA8woXqEAIQhACEIQAhCEAIQhACEIQAhCEAIQhACEIQAhCEAIQhACEIQAhCEAIQhACEIQAhCEAIQhACEIQAhCEB//2Q=="/>
          <p:cNvSpPr>
            <a:spLocks noChangeAspect="1" noChangeArrowheads="1"/>
          </p:cNvSpPr>
          <p:nvPr/>
        </p:nvSpPr>
        <p:spPr bwMode="auto">
          <a:xfrm>
            <a:off x="117475" y="-144463"/>
            <a:ext cx="304800" cy="304801"/>
          </a:xfrm>
          <a:prstGeom prst="rect">
            <a:avLst/>
          </a:prstGeom>
          <a:noFill/>
          <a:ln w="9525">
            <a:noFill/>
            <a:miter lim="800000"/>
            <a:headEnd/>
            <a:tailEnd/>
          </a:ln>
        </p:spPr>
        <p:txBody>
          <a:bodyPr/>
          <a:lstStyle/>
          <a:p>
            <a:endParaRPr lang="sl-SI">
              <a:latin typeface="Calibri" pitchFamily="34" charset="0"/>
            </a:endParaRPr>
          </a:p>
        </p:txBody>
      </p:sp>
      <p:sp>
        <p:nvSpPr>
          <p:cNvPr id="17410" name="AutoShape 4" descr="data:image/jpeg;base64,/9j/4AAQSkZJRgABAQAAAQABAAD/2wCEAAkGBxQTEhQUExQVFRUXFxQYFxcXFRcXGBUYFBUWFxgVFBcYHCggGBolHBQUITEhJSkrLi4uFx8zODMsNygtLisBCgoKDg0OFxAQGiwcHBwsLCwsLCwsLCwsLCwrLCwsLCwsLCwsLCwsLCwsLCwsLCwsLCw3NzcsLissLCsrNywrK//AABEIALUBFwMBIgACEQEDEQH/xAAcAAABBQEBAQAAAAAAAAAAAAAAAwQFBgcCAQj/xABBEAABAwEFBAcFBgUDBQEAAAABAAIRAwQFEiExBkFRYSIycYGRobETQlLB0WJygpLh8AcVI1PxFDNDFpOiwtI0/8QAGQEAAwEBAQAAAAAAAAAAAAAAAAECAwQF/8QAJBEBAQACAwACAgEFAAAAAAAAAAECEQMSITFBE1EEIkJhocH/2gAMAwEAAhEDEQA/ALJTzBHEJrZ6p04JWmYSFp6L53O9VzbevIf03p1TeoulVTpj003FJ06qfUKm45g6jioelUTplohLbLLFDbQ3Z7E4mE+zcYaB7pjTsUeG+2gEltZoycPfb8JjU8PBW68OnQqD7MjtGYVJA0I1HcufK9MtxGtzSUuvaWtZ34MXtGgiWO1zAMcitCue+adobLDBGrTqPqFmFrrYmh7RGOQ+MjiGs8ZCLHanUnB1NxEHLs5rswy3NufLH1sKTrU8QhMLivVtdk5Bw6zfmOSk1qyNrPZAzROUIQAhCEAIQhACEIQAhCEB4SmbbyZO/thPVAX1Zyzpt6u/7J49iz5MrjNwJ1lQESDK6VRs9se0y1w+vapJ18Et0AO86+Cic+OvQnEKt07xdiMOJ5FStkvEOgHI+RTw58cgfoQhbAIQhAC8XqEAIQhAZQ167qdMQVHirCWo1VyV7PV1TyyzThj1yIJneuhTz1b3j6Jbp0uyonlmYSZKZMyPu+aX/wBXHD1Su2WU/R3etoDKRE6wO6VWRTj5Ja8LWXuAk5GTxlIVHFxGm+dw7ysc/ay1opZoPtGnMQHRMGR3ZZSkLxq/02wAB7SAByGZ5nMJWzO6ZP2HT4JpbbK+pSo4GyQ6sSJA0DOJjRdHBfNMOX5SmzN6mm/LUZ/eb7zeca+K1Oy1w9oe0yCJBWI0HdJrpgjTPPQ7vALTdibdipupn3cx9136ronlY5TzazIQEK0BCEIAQhCAEIQgEKhqT0cJHAyD4pJ1tw9drm8xmPEJ4vCFNxv1QTpWhrtCClC2dUwtd2g5sOF3ke0JjRvN9N2GqNPHtB3hReTr5kBb7jzxUu9u78PBQ1V7mHpMcO1pV1pvBAIMgpnfVHFRdGoz8Mz5SseXhnW5YhUC4dZunp+i6p2spq6rBII4+m9NhW0H7C8ic8t3idi8Wa9eg2QSYEpdt6N3ghVey1yYAT1lPivTw/kZWeEslK1Ndo4JZVoclIXZaHTh1HoujDl35QlUIQtwEIQgMJsV4U6o6Jz4HI+CkKQWdhsQQTOsj95KTs19VWRJxDmM/FcT15yftd2ujeuhVVWpX+T7vnHqvTfzpjDn2z6JbX3xWr/UJla7zjotzPoq862VHHpGBvA+acUGyclNqMs59JSwZzP6nt80qKx4T2gHTkm9OoQQl4IGkkkRnqeSzYUrSccNVx+HCNPey3LoWktoFwEljw4Dk8YT5hvikbfTc2h0RPSBdnoM4PZKZWe1ZZgkOBDhxDvTd4Lr4cf6XPyX1zHRB0MHXfyVz2CtP9VonVrmx2Zqre2a0EPDXciCZy90gj1U7sfBtVPAA0TMCY6gnCtftH1WooQELRkEIQgBCEIAQhCAEIQgBMb1sIqsj3hmCnyFOWMymqEHsxWOF7HasPkZy8QVL2l0McTuB9Eyu6kG1a3Elvz+qUvp8UXnlHjksMb14bv62evVBriauAauiAPtaBImiQ8jgczuyKsmy1gBqPru93Jp5x0j3CB4pxYLia9xe/NmIkNGWLPU8l4XF/Dzzkyn91/0uoe7aL3noBx7P/YnJWSzXS73nAchmfHRS9OkGgBoAA3AQu17fD/FmE1fWZnSu1g1l3afknLKYGgA7F2hdMxk+AEIQqAQhCA+aLXYcB5HQgZeB38kkbIYkQea1DanZF1IOezp0zqCJI4Yhv8AvDNUl93EHouidxMd06HyK4s8bi9DDOZIRtApxSpkaR9Ozgnr6DmnpNI/wug3XI+Cztq9wWez8U+oU4gDKYzSVGnlvn6cE9ZTJEGJzPF2es96lNoYQOM5RA8k4EMBc4afuBzKRFoYzISXHjr3ncmFotBL5e7AW6Cd05QPmrwwtrPLLSUbaBBqCSC0ggc4Ab4kdkJlQHHMajLwQ+rjGGNTMgRMTA1z18l2141M4R1uce6DxInwXbJqOe+un1XMAGQDiT0m4mumIGc5xlCtuwlnxVw+AMLSYAgDFkI4Kq2ehUa5wxnAcQIzzaROIbtDE8VpWxNgLKRe7IvMgcGjIInyV+FjC9SNotDWCXZJBt5MP7CrbPR6hN22tp4rsV28U9gqhcioOIXoKA9QhCAELxxULXvdsxiwpW6OTabQoazXg1w/3J706BO5096NjQnDX5Ob5gpltRaQGBm9xHgCurwJGF/wkeahfbmtaJGcZDu3+pXBz5axywn3/wBaY479TNnpdFtFuQABqHtzIUxTYAABoFH2ZpYIae3LU80t7V/LwXRw8fWe/KKeptUtrBlPhmmVutxaADAlMnDfu4rTLPRzHaW/mTOfggXkzn4KJleqe9PpEy23MPvJVtZp0I8VARKMCfejosYQq81zho4jvQn+QuieqMDgQdDksp232cq0nF1F3Rd7pEju4di1lIWuytqNLXCQfLsVZY7LHLT5to16zOq8iNRPA5yNMyndmvatPSaxwj4Rmd+Y7letrdii0l7MxxA9QqQ+yOb0Ssbg3mRdl8PjKmwA8d3YCkq1sqHrOIHDIDyXAonE4kZAdEachl5rqjZhibIJByPI6pTigude0QCczlvA38pTh9JpJeYnju5AcgISjKWTYE66GQYIyGXBOhSLXmGw0kYY+HLQiSDn6rWeIvrmy0S+YMd2+NBw7SvGkVWupCnBkQR8TfiB0MZEp02z/wBTHiDWvHSa8ES4xJDZkjnkpu6LoqVnZS1mWJ7us4Ddlu5D9UbJ1sxcxqva2SabYxu1BjRo+yPNabTaAABkBkExu2zUqDMDMhvO8niUt/qp6sKp4i+kr3sRqtAaYIVVt10Vm+6SOWas1rtNUdUDwUdWt9eOi4A8w35qbqnjuKnVtdWmdXtjmR6rmntPXaevi+80FTtrtdpI/wBykeIdSB9CqvelltrxiayznPVjcLp7CVGv01ln3EyzbSoOtTaewkT6p1S25p+9TcOwg/RUCpZbxHWsrncMiJ8CmdptVpp/7tkqsGkwSiXIWY1rVn20s5iXFv3gfkpOhf1F2lVnYXAeqwxt8N95tRp5sPyTqheNN3veII9Qq7VPSNzNtDmnC5rstxB9FTb0sNSSQ0nuVMo2pozDgD2wpGjeVUaVHeJSuWxMdPbQC2ZBHkmn+vqN6r3DsJUh/OquhM9ufqmVe+nalrDHFg+SlcqYuK8atRtU1KjnMaAACZGI5+g80j/PHWd39PDiObi4TAOgHD9UuJ9m1uENLuk/CIAnd2qNrXUxzi973Zk7w1vZn9Vx3kx/Lu/Sr5EgNva+hZTPcR808p7fuHWognk+PUKrWiyUDlTtLGv3B1RjgTuBgz6qDvqpabKf61Lo7ntOJh79x5GF14cnb4ZXqut7bae1IBpYAPexTmd2ibWbaapTeYdLcuicwfos8qbQk+6m7L/IObZG+CnlhlVTLGNtsG1FnqZOPsXc82nv3foplpBEtIcOLTIWH2W9KVSA14B4OyPjodSpi7Lxq0nFzHuaY7szP0WXa4/Kusvw1hpXWJZ9Q23rt67WPHGIPiFLWXbig6MbXsJO7pCAJniqmcK41ai5CiqG0lmdGGswfeBadJ3hCrcTqrwhcVXgCSo6vbCRwH71XRaxkSFR7d8Ks31s7QrSWyx3EDontCfUziKcYeCV9VPGeW3ZWswy1sjix3H7LsvBR1W7a7OtRfyJou9WrVWrueanSuzJqdjrHJtFx5exqfPJSli2ctTvd9kOJhvlmVosrwBGi7K3dWyLKZxPcXu8u86qxMpgCAABwC7lEp6hbeFihrzc2m1zsYgaz6AhSz6vZ45KsXvdjqzyCXFo0DW5KclY/KFqbYNZ1qjmDnnvXTduKZ/5qJ+9H6KKt+wdR564GusE8oA070xo/wAK3kzUrBreTZPiY9FnuT5rS/4i0U9qGOGXsn/ddHzK8N9tOtMfn9Mkhcv8PqdBxIq1CSIMYAI1+E8FLt2Xoz0mud2ud8ku41CFDaKmMs+94+iVfelImSxpJM5wR3JR2y9m30G8s3//AFkmtXYqylwIa5pG4PdGfHFIR3LUOaV7UxkKdMdzfmFH3pezfgp+Q8YhOWbK2UTNMmd+N7hPIT6KOtGxNkb03RhnVz3Fo7Z6veql39lVNv8ApVrU4GlgIbI6MR3cVD1LstrMof3TC1yxXTQa0BgEDQscITsWGnz78X6q9pYtTfbpgCoT90lT2zFjtVSsPbjBTZ0nFzYxQcmN5n5LTWXY3Vsdv+FGW6XPFJuZJjJRyZax8XhLaiL7tleALO0FziZc7RoG/hJlLWuxC12T2dUAPLQZAybUG8D5K0UbKKbcGEjuJnnKQr2cQY11jSY+awvD1xlnzCyy3WQVNjrWOrTxR8JG5aJVEhzKgkOaA4OzmW5zzUxY3Nc10g5A6GJy3juUbYqRqVIHb81HNydumvtGmL0KcPGWU7+E71YXXBTqCQcB5iR5ZhaLeNytc3pUmOO8ubu5EQot9ytHV6HLFI812205Izy17L1myWgPA3sIJ8NU1putFD42jg4GPNXy12OqwSG4wNcOo7vokrBXq1R/TbUcObTHi7JK39nr9KpRvgnrtHaMk/bUx9XhHj+ispuKs/N1Cl+INB/8U6stw1WDo0qLZ1hx+crO9Fy5Kpjc0xmDn5n6BeK9Cw1f7dPuIj0Ql1x/Z7rR76tOFkjiFAi+6fvtI5hSt8WfG0hZ1elavQJx0/aN+JuveCunJjjpc23xQ/uR2tcPMBLfzyj/AHmeYjyWXu2jonrY2nmw/JIG+aH9weB+ijdX1jWW33QETWZ470Vb9s41rMHj9M1kL71pf3W+KRfetL+6PFLdLrGtP2ssomazvw03Hw6K4dtjZgMjUdH2YnxhZC+9qX9z1PySFS+qfxOP4Sn6NRq9o2/oNGVNx7SAmNPburWdhs9nBPMkgc3HIAKobM3M619MhzaMxJyNQ720+XF25aZYbBTotDWNDQNw47yeJ5lZ5Z68VMYLDUtBzqvaD8NNgA7MbhiPdCdutPHEeUj0lNX1JJmA0DUZnPdEa+K9oAAAySYy7BlkFnu09Q+a/gIXaQpv1/cL3M/v5oBxumR++C8FQ8EkKoH7lKtO6fqgnpq8suK6gHmuzZ3Hqgdrt3YN6Up2EjUyqmNpdoZVKA1z+ia1KonIZ88w4bwd3ipp1jkH/wCvoE2N0tGoGc6uJ1/Cn+PId4yn+Il3f6WsyrQllOqJwgkBrxrEaAyDHaq/Q2mtLchWfHMz6rXtqNlqVsYxtUuAZ1cD43Rvaqfa/wCFDdaNqqN++1rx5QVchbM9nNo7TVfhc5pY0EucWNkDQAEbyV7aNoPY1ZDQ4wZzjDOkKVp7J17LZS2kBXqZudhIaXu0AAduHas8/wBBbjULDZapqHUYDv56R3qeu7v9Ne2Mx8+1+o7bH4HDsfPyS7dsp1xDta0qtWLY68HCTRbTGf8AuVWjyElSbdjLQM3VqA7BVd6MVesvEjYNpKTHOJJ6W7AcuyCnNDaOysMtJb+BxzUfS2CqPH/6af8A237+1e1P4b1vdtFI9rXhKYSfQ8SVfbCzHV//AIOUba9rLHHWcTyafmmFq/hrbPcfQd+NzfVqr957D2+nJNne4DeyHjyMq9F4uNw3/QtNQsYC2BMuynkArJTbAAiIWK2CnVpVBLXseCDm0tOvAhaFcu0tR8NdSdUP2AT/AIWPJdVpjNxaxTBEryM4RYsTxPsqlP74APqnYsr+APeo1s/g19khOxQeNQUJ6LZ4+1O4AeJ+ia2ihj6wHbAS5PNcvaQuq1jFftmydnqSXNg9wVZt+xNEOMYgNxBnPwyWilh4Lk0Z3JK2yKrsa0k4XPH3mZeIKY19jqjdC0+R8CtmrWYHVo8FGWm7GHdB4lGxtj79m6gMYc+xd2PZp76jGuyDnNBOeQJgladUu1zczEDv8l1ZgC1zSM8Liw78TBiwnj2p34CSpxThjGQxgDWADqgDIZBLh5w5ju/yoyz3lTrNDmPAndMbtDwTilLSMjJzg5+J0XHa209dTxe5u5JZrHBoESRlrA1ntSrKwI/fySwqDiEE4pVQdeiTuTqdJOXn4BcYhvjyS9jpB7gBHdyVSbKurFZy+SBhbzGvYpWnRDdB9Uo0QIAyXoK6ccJGFytA5IDF0gq0vA0ILV4SVy4lIzZ1OeEJq+nEZDPx70/cYEwCuMtY8FNhmjWpzTZI+aULB/lctJAyH6pG4qWf9/RR9paT0Rl35jmIzUt7TWcxuSFZk5jUeiYN6FINETKVC4SgHYmTyV2J/wAZLkleOORPDNMGtvcx4LXNa+ZHSaDprruTaiwNENAaBuaAB4BJ2Cr7Sk1wMlsh3edUu0Hcue3bWTQKAuixehvFAcZyhKRwQgGLbxpne0cM48ZCW9sCMqjT2Qf/AGUK7Zes3q1GntaR6FJuuC0DdTPefottVPiecXbn5jwz45r3HIknw3KEbdNoiMA/NklWXVaPhaPxI9HiYFSABBPhl2pGs8Z5tb2mZ7pCZi5K51LR+In5JzZ9nXe9U/K36lGqXhharc1gkNdUdygDxOg8VX7PStdWt7ZzQymxr2sY2cIL4kyc3OyzKv1nuWm3UFx+0Z8tFIizA5QqmJdmG2Wk6hWwuloJPYZVpsVcx0ahA/MPAq7XnsvSrCCAqzatg6rZ9lUkfC7MLHk4t+xrhyT7NLNfZ6ssjP3S3QvG4/YPinX86ZGbRA1h5AyAd8PBwUBadl7ZTJPs8XSxdE8HNdHkfzKMrWa0MydQq6QYaT7hZ6Fvgsvx1p2i6P2kptJ/pjKf+TTCQ0+7xIU3snezaxqQ0NwyIDic2uIO4b/VZBXtDs8VOoCQ4HoH3qYaT+ZoKsv8P74La1TouHvwREggBwHfmrwwsqMvY2IaL1IWSu17QWmQRl++KXJXS5nAnivUMC9SMIJXq8cEE8CAvA1eIN44BItOoCWidRkuoAS0ezc5DmkAd6UtD9yQq1GtaS4w0ZkpGrN87ZNs1pNB1PFAYcQfHWGkYfmnFn2zs5GYI/EFV7yumnaar6z8OJx+OCANB3BI/wDR1LcTu/5fqUtq1FwftnZRxPeFXr5/ihRaHNZScZykvAGeuQGaZnYqkNSf+5r5ppadiKEEnCfx5o2NQndu1RpVcdPqHcdCDuKv123xRr9U4H/A7L8pWTi7zRfgwzTByM5j6hTNndizadf381hlLK1mrGmmRrK7DlVrsvaqxoaSHDOA8SB3qVZfDMsbXMPLpN8swiZFcUxh5rxNKVrY/qPYTwxAHzQq3E6WL2IR7EJVC6mBH2K9FEJVCAT9kvRTC7QgOcC9AXqEAIQhACTdRB1ASiEAyrXbTOrR4KHt11Um5hoB4gKypjeFlxAwhUqsWG8jScYgic28eY4FWaxXlTqjJ2fA5H9VQL7uutTeXslMbPfWE/1AWnis/YvrK1oL1UWw7SOGj8Q4HNTFHaUHrDvBT7JuNWGUKJZflInUjuS1K9aRHX8U9lpILwhMal7Ufj8Fw69aYiHeSNjSQLkm85TCjKt/sAMBRtq2gMZlrQls5Km7RWDRmfr4Km7X30Gs6TgAT0WzmTxckLRfheYpgvPHcnt2XG6ocVYYjz3diJD+FVsd6NPvDxHEqUp3g34m+IV3o3DR302/lCdNuSj/AG2flCOo7s/qXgPib4hMa9tB38dM1qTbooj/AI2flC7/AJdT3Nb4BHQd2E2+o86MeTnnhMb1DUrTaKLpaC3iCMjHEL6Lq3Uw+6PBRNu2UpP90I6juy+7drGkAVmFh4tkj6hWCzW9jxLKjXd+fgnd4fw4aeoYUFaP4c125tI8YWd4v0ucicEcAe75rxQDdmbxp9Uujtn1Xij8VV3jbUIQupzBCEIAQhCAEIQgBCEIAQhCAEIQgE6lFrtQFF2zZ2jU1YFMIQe1MtGwVI5sLmdhTR2xNVvUrn8QV+QlqH2rPf8Apa1jR7Cj+QW0fAe9aDCIS6w+9UAXDbfsDvSjNm7WdXsHmr3CIR1g71Sm7IVT16xH3RHqnVDYmlq8ueftOPorXCE9J7VG2W5qVPqtAT5tIDQJVCZOQF0hCAEIQgBCEIAXkL1CA8woXqEAIQhACEIQAhCEAIQhACEIQAhCEAIQhACEIQAhCEAIQhACEIQAhCEAIQhACEIQAhCEAIQhACEIQAhCEB//2Q=="/>
          <p:cNvSpPr>
            <a:spLocks noChangeAspect="1" noChangeArrowheads="1"/>
          </p:cNvSpPr>
          <p:nvPr/>
        </p:nvSpPr>
        <p:spPr bwMode="auto">
          <a:xfrm>
            <a:off x="269875" y="7938"/>
            <a:ext cx="304800" cy="304800"/>
          </a:xfrm>
          <a:prstGeom prst="rect">
            <a:avLst/>
          </a:prstGeom>
          <a:noFill/>
          <a:ln w="9525">
            <a:noFill/>
            <a:miter lim="800000"/>
            <a:headEnd/>
            <a:tailEnd/>
          </a:ln>
        </p:spPr>
        <p:txBody>
          <a:bodyPr/>
          <a:lstStyle/>
          <a:p>
            <a:endParaRPr lang="sl-SI">
              <a:latin typeface="Calibri" pitchFamily="34" charset="0"/>
            </a:endParaRPr>
          </a:p>
        </p:txBody>
      </p:sp>
      <p:pic>
        <p:nvPicPr>
          <p:cNvPr id="17411" name="Picture 6" descr="http://kobibilgi.net/resimler/m/turkiye-de-uygulanmakta-olan-ihracata-yonelik-vergi-tesvikleri.jpg">
            <a:hlinkClick r:id="rId2"/>
          </p:cNvPr>
          <p:cNvPicPr>
            <a:picLocks noChangeAspect="1" noChangeArrowheads="1"/>
          </p:cNvPicPr>
          <p:nvPr/>
        </p:nvPicPr>
        <p:blipFill>
          <a:blip r:embed="rId3"/>
          <a:srcRect/>
          <a:stretch>
            <a:fillRect/>
          </a:stretch>
        </p:blipFill>
        <p:spPr bwMode="auto">
          <a:xfrm>
            <a:off x="7354888" y="6048375"/>
            <a:ext cx="1789112" cy="809625"/>
          </a:xfrm>
          <a:prstGeom prst="rect">
            <a:avLst/>
          </a:prstGeom>
          <a:noFill/>
          <a:ln w="9525">
            <a:noFill/>
            <a:miter lim="800000"/>
            <a:headEnd/>
            <a:tailEnd/>
          </a:ln>
        </p:spPr>
      </p:pic>
      <p:sp>
        <p:nvSpPr>
          <p:cNvPr id="7" name="Dikdörtgen 6"/>
          <p:cNvSpPr/>
          <p:nvPr/>
        </p:nvSpPr>
        <p:spPr>
          <a:xfrm>
            <a:off x="0" y="-7462"/>
            <a:ext cx="6696743" cy="523220"/>
          </a:xfrm>
          <a:prstGeom prst="rect">
            <a:avLst/>
          </a:prstGeom>
          <a:solidFill>
            <a:srgbClr val="006600"/>
          </a:solidFill>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2800" b="1" dirty="0"/>
              <a:t>Turkey's Investment Incentives System </a:t>
            </a:r>
            <a:endParaRPr lang="tr-TR" sz="2800" dirty="0"/>
          </a:p>
        </p:txBody>
      </p:sp>
      <p:sp>
        <p:nvSpPr>
          <p:cNvPr id="2" name="Dikdörtgen 1"/>
          <p:cNvSpPr>
            <a:spLocks noChangeArrowheads="1"/>
          </p:cNvSpPr>
          <p:nvPr/>
        </p:nvSpPr>
        <p:spPr bwMode="auto">
          <a:xfrm>
            <a:off x="422275" y="692150"/>
            <a:ext cx="8480425" cy="400050"/>
          </a:xfrm>
          <a:prstGeom prst="rect">
            <a:avLst/>
          </a:prstGeom>
          <a:noFill/>
          <a:ln w="9525">
            <a:noFill/>
            <a:miter lim="800000"/>
            <a:headEnd/>
            <a:tailEnd/>
          </a:ln>
        </p:spPr>
        <p:txBody>
          <a:bodyPr>
            <a:spAutoFit/>
          </a:bodyPr>
          <a:lstStyle/>
          <a:p>
            <a:r>
              <a:rPr lang="en-US" sz="2000">
                <a:latin typeface="Calibri" pitchFamily="34" charset="0"/>
              </a:rPr>
              <a:t> </a:t>
            </a:r>
            <a:r>
              <a:rPr lang="tr-TR" sz="2000">
                <a:solidFill>
                  <a:srgbClr val="C00000"/>
                </a:solidFill>
                <a:latin typeface="Calibri" pitchFamily="34" charset="0"/>
              </a:rPr>
              <a:t>Investment Incentives Region – the table of which city in which region </a:t>
            </a:r>
          </a:p>
        </p:txBody>
      </p:sp>
      <p:pic>
        <p:nvPicPr>
          <p:cNvPr id="3074" name="Picture 2"/>
          <p:cNvPicPr>
            <a:picLocks noChangeAspect="1" noChangeArrowheads="1"/>
          </p:cNvPicPr>
          <p:nvPr/>
        </p:nvPicPr>
        <p:blipFill>
          <a:blip r:embed="rId4"/>
          <a:srcRect/>
          <a:stretch>
            <a:fillRect/>
          </a:stretch>
        </p:blipFill>
        <p:spPr bwMode="auto">
          <a:xfrm>
            <a:off x="574675" y="1092200"/>
            <a:ext cx="6780213" cy="5260975"/>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074"/>
                                        </p:tgtEl>
                                        <p:attrNameLst>
                                          <p:attrName>style.visibility</p:attrName>
                                        </p:attrNameLst>
                                      </p:cBhvr>
                                      <p:to>
                                        <p:strVal val="visible"/>
                                      </p:to>
                                    </p:set>
                                    <p:animEffect transition="in" filter="barn(inVertical)">
                                      <p:cBhvr>
                                        <p:cTn id="12"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AutoShape 2" descr="data:image/jpeg;base64,/9j/4AAQSkZJRgABAQAAAQABAAD/2wCEAAkGBxQTEhQUExQVFRUXFxQYFxcXFRcXGBUYFBUWFxgVFBcYHCggGBolHBQUITEhJSkrLi4uFx8zODMsNygtLisBCgoKDg0OFxAQGiwcHBwsLCwsLCwsLCwsLCwrLCwsLCwsLCwsLCwsLCwsLCwsLCwsLCw3NzcsLissLCsrNywrK//AABEIALUBFwMBIgACEQEDEQH/xAAcAAABBQEBAQAAAAAAAAAAAAAAAwQFBgcCAQj/xABBEAABAwEFBAcFBgUDBQEAAAABAAIRAwQFEiExBkFRYSIycYGRobETQlLB0WJygpLh8AcVI1PxFDNDFpOiwtI0/8QAGQEAAwEBAQAAAAAAAAAAAAAAAAECAwQF/8QAJBEBAQACAwACAgEFAAAAAAAAAAECEQMSITFBE1EEIkJhocH/2gAMAwEAAhEDEQA/ALJTzBHEJrZ6p04JWmYSFp6L53O9VzbevIf03p1TeoulVTpj003FJ06qfUKm45g6jioelUTplohLbLLFDbQ3Z7E4mE+zcYaB7pjTsUeG+2gEltZoycPfb8JjU8PBW68OnQqD7MjtGYVJA0I1HcufK9MtxGtzSUuvaWtZ34MXtGgiWO1zAMcitCue+adobLDBGrTqPqFmFrrYmh7RGOQ+MjiGs8ZCLHanUnB1NxEHLs5rswy3NufLH1sKTrU8QhMLivVtdk5Bw6zfmOSk1qyNrPZAzROUIQAhCEAIQhACEIQAhCEB4SmbbyZO/thPVAX1Zyzpt6u/7J49iz5MrjNwJ1lQESDK6VRs9se0y1w+vapJ18Et0AO86+Cic+OvQnEKt07xdiMOJ5FStkvEOgHI+RTw58cgfoQhbAIQhAC8XqEAIQhAZQ167qdMQVHirCWo1VyV7PV1TyyzThj1yIJneuhTz1b3j6Jbp0uyonlmYSZKZMyPu+aX/wBXHD1Su2WU/R3etoDKRE6wO6VWRTj5Ja8LWXuAk5GTxlIVHFxGm+dw7ysc/ay1opZoPtGnMQHRMGR3ZZSkLxq/02wAB7SAByGZ5nMJWzO6ZP2HT4JpbbK+pSo4GyQ6sSJA0DOJjRdHBfNMOX5SmzN6mm/LUZ/eb7zeca+K1Oy1w9oe0yCJBWI0HdJrpgjTPPQ7vALTdibdipupn3cx9136ronlY5TzazIQEK0BCEIAQhCAEIQgEKhqT0cJHAyD4pJ1tw9drm8xmPEJ4vCFNxv1QTpWhrtCClC2dUwtd2g5sOF3ke0JjRvN9N2GqNPHtB3hReTr5kBb7jzxUu9u78PBQ1V7mHpMcO1pV1pvBAIMgpnfVHFRdGoz8Mz5SseXhnW5YhUC4dZunp+i6p2spq6rBII4+m9NhW0H7C8ic8t3idi8Wa9eg2QSYEpdt6N3ghVey1yYAT1lPivTw/kZWeEslK1Ndo4JZVoclIXZaHTh1HoujDl35QlUIQtwEIQgMJsV4U6o6Jz4HI+CkKQWdhsQQTOsj95KTs19VWRJxDmM/FcT15yftd2ujeuhVVWpX+T7vnHqvTfzpjDn2z6JbX3xWr/UJla7zjotzPoq862VHHpGBvA+acUGyclNqMs59JSwZzP6nt80qKx4T2gHTkm9OoQQl4IGkkkRnqeSzYUrSccNVx+HCNPey3LoWktoFwEljw4Dk8YT5hvikbfTc2h0RPSBdnoM4PZKZWe1ZZgkOBDhxDvTd4Lr4cf6XPyX1zHRB0MHXfyVz2CtP9VonVrmx2Zqre2a0EPDXciCZy90gj1U7sfBtVPAA0TMCY6gnCtftH1WooQELRkEIQgBCEIAQhCAEIQgBMb1sIqsj3hmCnyFOWMymqEHsxWOF7HasPkZy8QVL2l0McTuB9Eyu6kG1a3Elvz+qUvp8UXnlHjksMb14bv62evVBriauAauiAPtaBImiQ8jgczuyKsmy1gBqPru93Jp5x0j3CB4pxYLia9xe/NmIkNGWLPU8l4XF/Dzzkyn91/0uoe7aL3noBx7P/YnJWSzXS73nAchmfHRS9OkGgBoAA3AQu17fD/FmE1fWZnSu1g1l3afknLKYGgA7F2hdMxk+AEIQqAQhCA+aLXYcB5HQgZeB38kkbIYkQea1DanZF1IOezp0zqCJI4Yhv8AvDNUl93EHouidxMd06HyK4s8bi9DDOZIRtApxSpkaR9Ozgnr6DmnpNI/wug3XI+Cztq9wWez8U+oU4gDKYzSVGnlvn6cE9ZTJEGJzPF2es96lNoYQOM5RA8k4EMBc4afuBzKRFoYzISXHjr3ncmFotBL5e7AW6Cd05QPmrwwtrPLLSUbaBBqCSC0ggc4Ab4kdkJlQHHMajLwQ+rjGGNTMgRMTA1z18l2141M4R1uce6DxInwXbJqOe+un1XMAGQDiT0m4mumIGc5xlCtuwlnxVw+AMLSYAgDFkI4Kq2ehUa5wxnAcQIzzaROIbtDE8VpWxNgLKRe7IvMgcGjIInyV+FjC9SNotDWCXZJBt5MP7CrbPR6hN22tp4rsV28U9gqhcioOIXoKA9QhCAELxxULXvdsxiwpW6OTabQoazXg1w/3J706BO5096NjQnDX5Ob5gpltRaQGBm9xHgCurwJGF/wkeahfbmtaJGcZDu3+pXBz5axywn3/wBaY479TNnpdFtFuQABqHtzIUxTYAABoFH2ZpYIae3LU80t7V/LwXRw8fWe/KKeptUtrBlPhmmVutxaADAlMnDfu4rTLPRzHaW/mTOfggXkzn4KJleqe9PpEy23MPvJVtZp0I8VARKMCfejosYQq81zho4jvQn+QuieqMDgQdDksp232cq0nF1F3Rd7pEju4di1lIWuytqNLXCQfLsVZY7LHLT5to16zOq8iNRPA5yNMyndmvatPSaxwj4Rmd+Y7letrdii0l7MxxA9QqQ+yOb0Ssbg3mRdl8PjKmwA8d3YCkq1sqHrOIHDIDyXAonE4kZAdEachl5rqjZhibIJByPI6pTigude0QCczlvA38pTh9JpJeYnju5AcgISjKWTYE66GQYIyGXBOhSLXmGw0kYY+HLQiSDn6rWeIvrmy0S+YMd2+NBw7SvGkVWupCnBkQR8TfiB0MZEp02z/wBTHiDWvHSa8ES4xJDZkjnkpu6LoqVnZS1mWJ7us4Ddlu5D9UbJ1sxcxqva2SabYxu1BjRo+yPNabTaAABkBkExu2zUqDMDMhvO8niUt/qp6sKp4i+kr3sRqtAaYIVVt10Vm+6SOWas1rtNUdUDwUdWt9eOi4A8w35qbqnjuKnVtdWmdXtjmR6rmntPXaevi+80FTtrtdpI/wBykeIdSB9CqvelltrxiayznPVjcLp7CVGv01ln3EyzbSoOtTaewkT6p1S25p+9TcOwg/RUCpZbxHWsrncMiJ8CmdptVpp/7tkqsGkwSiXIWY1rVn20s5iXFv3gfkpOhf1F2lVnYXAeqwxt8N95tRp5sPyTqheNN3veII9Qq7VPSNzNtDmnC5rstxB9FTb0sNSSQ0nuVMo2pozDgD2wpGjeVUaVHeJSuWxMdPbQC2ZBHkmn+vqN6r3DsJUh/OquhM9ufqmVe+nalrDHFg+SlcqYuK8atRtU1KjnMaAACZGI5+g80j/PHWd39PDiObi4TAOgHD9UuJ9m1uENLuk/CIAnd2qNrXUxzi973Zk7w1vZn9Vx3kx/Lu/Sr5EgNva+hZTPcR808p7fuHWognk+PUKrWiyUDlTtLGv3B1RjgTuBgz6qDvqpabKf61Lo7ntOJh79x5GF14cnb4ZXqut7bae1IBpYAPexTmd2ibWbaapTeYdLcuicwfos8qbQk+6m7L/IObZG+CnlhlVTLGNtsG1FnqZOPsXc82nv3foplpBEtIcOLTIWH2W9KVSA14B4OyPjodSpi7Lxq0nFzHuaY7szP0WXa4/Kusvw1hpXWJZ9Q23rt67WPHGIPiFLWXbig6MbXsJO7pCAJniqmcK41ai5CiqG0lmdGGswfeBadJ3hCrcTqrwhcVXgCSo6vbCRwH71XRaxkSFR7d8Ks31s7QrSWyx3EDontCfUziKcYeCV9VPGeW3ZWswy1sjix3H7LsvBR1W7a7OtRfyJou9WrVWrueanSuzJqdjrHJtFx5exqfPJSli2ctTvd9kOJhvlmVosrwBGi7K3dWyLKZxPcXu8u86qxMpgCAABwC7lEp6hbeFihrzc2m1zsYgaz6AhSz6vZ45KsXvdjqzyCXFo0DW5KclY/KFqbYNZ1qjmDnnvXTduKZ/5qJ+9H6KKt+wdR564GusE8oA070xo/wAK3kzUrBreTZPiY9FnuT5rS/4i0U9qGOGXsn/ddHzK8N9tOtMfn9Mkhcv8PqdBxIq1CSIMYAI1+E8FLt2Xoz0mud2ud8ku41CFDaKmMs+94+iVfelImSxpJM5wR3JR2y9m30G8s3//AFkmtXYqylwIa5pG4PdGfHFIR3LUOaV7UxkKdMdzfmFH3pezfgp+Q8YhOWbK2UTNMmd+N7hPIT6KOtGxNkb03RhnVz3Fo7Z6veql39lVNv8ApVrU4GlgIbI6MR3cVD1LstrMof3TC1yxXTQa0BgEDQscITsWGnz78X6q9pYtTfbpgCoT90lT2zFjtVSsPbjBTZ0nFzYxQcmN5n5LTWXY3Vsdv+FGW6XPFJuZJjJRyZax8XhLaiL7tleALO0FziZc7RoG/hJlLWuxC12T2dUAPLQZAybUG8D5K0UbKKbcGEjuJnnKQr2cQY11jSY+awvD1xlnzCyy3WQVNjrWOrTxR8JG5aJVEhzKgkOaA4OzmW5zzUxY3Nc10g5A6GJy3juUbYqRqVIHb81HNydumvtGmL0KcPGWU7+E71YXXBTqCQcB5iR5ZhaLeNytc3pUmOO8ubu5EQot9ytHV6HLFI812205Izy17L1myWgPA3sIJ8NU1putFD42jg4GPNXy12OqwSG4wNcOo7vokrBXq1R/TbUcObTHi7JK39nr9KpRvgnrtHaMk/bUx9XhHj+ispuKs/N1Cl+INB/8U6stw1WDo0qLZ1hx+crO9Fy5Kpjc0xmDn5n6BeK9Cw1f7dPuIj0Ql1x/Z7rR76tOFkjiFAi+6fvtI5hSt8WfG0hZ1elavQJx0/aN+JuveCunJjjpc23xQ/uR2tcPMBLfzyj/AHmeYjyWXu2jonrY2nmw/JIG+aH9weB+ijdX1jWW33QETWZ470Vb9s41rMHj9M1kL71pf3W+KRfetL+6PFLdLrGtP2ssomazvw03Hw6K4dtjZgMjUdH2YnxhZC+9qX9z1PySFS+qfxOP4Sn6NRq9o2/oNGVNx7SAmNPburWdhs9nBPMkgc3HIAKobM3M619MhzaMxJyNQ720+XF25aZYbBTotDWNDQNw47yeJ5lZ5Z68VMYLDUtBzqvaD8NNgA7MbhiPdCdutPHEeUj0lNX1JJmA0DUZnPdEa+K9oAAAySYy7BlkFnu09Q+a/gIXaQpv1/cL3M/v5oBxumR++C8FQ8EkKoH7lKtO6fqgnpq8suK6gHmuzZ3Hqgdrt3YN6Up2EjUyqmNpdoZVKA1z+ia1KonIZ88w4bwd3ipp1jkH/wCvoE2N0tGoGc6uJ1/Cn+PId4yn+Il3f6WsyrQllOqJwgkBrxrEaAyDHaq/Q2mtLchWfHMz6rXtqNlqVsYxtUuAZ1cD43Rvaqfa/wCFDdaNqqN++1rx5QVchbM9nNo7TVfhc5pY0EucWNkDQAEbyV7aNoPY1ZDQ4wZzjDOkKVp7J17LZS2kBXqZudhIaXu0AAduHas8/wBBbjULDZapqHUYDv56R3qeu7v9Ne2Mx8+1+o7bH4HDsfPyS7dsp1xDta0qtWLY68HCTRbTGf8AuVWjyElSbdjLQM3VqA7BVd6MVesvEjYNpKTHOJJ6W7AcuyCnNDaOysMtJb+BxzUfS2CqPH/6af8A237+1e1P4b1vdtFI9rXhKYSfQ8SVfbCzHV//AIOUba9rLHHWcTyafmmFq/hrbPcfQd+NzfVqr957D2+nJNne4DeyHjyMq9F4uNw3/QtNQsYC2BMuynkArJTbAAiIWK2CnVpVBLXseCDm0tOvAhaFcu0tR8NdSdUP2AT/AIWPJdVpjNxaxTBEryM4RYsTxPsqlP74APqnYsr+APeo1s/g19khOxQeNQUJ6LZ4+1O4AeJ+ia2ihj6wHbAS5PNcvaQuq1jFftmydnqSXNg9wVZt+xNEOMYgNxBnPwyWilh4Lk0Z3JK2yKrsa0k4XPH3mZeIKY19jqjdC0+R8CtmrWYHVo8FGWm7GHdB4lGxtj79m6gMYc+xd2PZp76jGuyDnNBOeQJgladUu1zczEDv8l1ZgC1zSM8Liw78TBiwnj2p34CSpxThjGQxgDWADqgDIZBLh5w5ju/yoyz3lTrNDmPAndMbtDwTilLSMjJzg5+J0XHa209dTxe5u5JZrHBoESRlrA1ntSrKwI/fySwqDiEE4pVQdeiTuTqdJOXn4BcYhvjyS9jpB7gBHdyVSbKurFZy+SBhbzGvYpWnRDdB9Uo0QIAyXoK6ccJGFytA5IDF0gq0vA0ILV4SVy4lIzZ1OeEJq+nEZDPx70/cYEwCuMtY8FNhmjWpzTZI+aULB/lctJAyH6pG4qWf9/RR9paT0Rl35jmIzUt7TWcxuSFZk5jUeiYN6FINETKVC4SgHYmTyV2J/wAZLkleOORPDNMGtvcx4LXNa+ZHSaDprruTaiwNENAaBuaAB4BJ2Cr7Sk1wMlsh3edUu0Hcue3bWTQKAuixehvFAcZyhKRwQgGLbxpne0cM48ZCW9sCMqjT2Qf/AGUK7Zes3q1GntaR6FJuuC0DdTPefottVPiecXbn5jwz45r3HIknw3KEbdNoiMA/NklWXVaPhaPxI9HiYFSABBPhl2pGs8Z5tb2mZ7pCZi5K51LR+In5JzZ9nXe9U/K36lGqXhharc1gkNdUdygDxOg8VX7PStdWt7ZzQymxr2sY2cIL4kyc3OyzKv1nuWm3UFx+0Z8tFIizA5QqmJdmG2Wk6hWwuloJPYZVpsVcx0ahA/MPAq7XnsvSrCCAqzatg6rZ9lUkfC7MLHk4t+xrhyT7NLNfZ6ssjP3S3QvG4/YPinX86ZGbRA1h5AyAd8PBwUBadl7ZTJPs8XSxdE8HNdHkfzKMrWa0MydQq6QYaT7hZ6Fvgsvx1p2i6P2kptJ/pjKf+TTCQ0+7xIU3snezaxqQ0NwyIDic2uIO4b/VZBXtDs8VOoCQ4HoH3qYaT+ZoKsv8P74La1TouHvwREggBwHfmrwwsqMvY2IaL1IWSu17QWmQRl++KXJXS5nAnivUMC9SMIJXq8cEE8CAvA1eIN44BItOoCWidRkuoAS0ezc5DmkAd6UtD9yQq1GtaS4w0ZkpGrN87ZNs1pNB1PFAYcQfHWGkYfmnFn2zs5GYI/EFV7yumnaar6z8OJx+OCANB3BI/wDR1LcTu/5fqUtq1FwftnZRxPeFXr5/ihRaHNZScZykvAGeuQGaZnYqkNSf+5r5ppadiKEEnCfx5o2NQndu1RpVcdPqHcdCDuKv123xRr9U4H/A7L8pWTi7zRfgwzTByM5j6hTNndizadf381hlLK1mrGmmRrK7DlVrsvaqxoaSHDOA8SB3qVZfDMsbXMPLpN8swiZFcUxh5rxNKVrY/qPYTwxAHzQq3E6WL2IR7EJVC6mBH2K9FEJVCAT9kvRTC7QgOcC9AXqEAIQhACTdRB1ASiEAyrXbTOrR4KHt11Um5hoB4gKypjeFlxAwhUqsWG8jScYgic28eY4FWaxXlTqjJ2fA5H9VQL7uutTeXslMbPfWE/1AWnis/YvrK1oL1UWw7SOGj8Q4HNTFHaUHrDvBT7JuNWGUKJZflInUjuS1K9aRHX8U9lpILwhMal7Ufj8Fw69aYiHeSNjSQLkm85TCjKt/sAMBRtq2gMZlrQls5Km7RWDRmfr4Km7X30Gs6TgAT0WzmTxckLRfheYpgvPHcnt2XG6ocVYYjz3diJD+FVsd6NPvDxHEqUp3g34m+IV3o3DR302/lCdNuSj/AG2flCOo7s/qXgPib4hMa9tB38dM1qTbooj/AI2flC7/AJdT3Nb4BHQd2E2+o86MeTnnhMb1DUrTaKLpaC3iCMjHEL6Lq3Uw+6PBRNu2UpP90I6juy+7drGkAVmFh4tkj6hWCzW9jxLKjXd+fgnd4fw4aeoYUFaP4c125tI8YWd4v0ucicEcAe75rxQDdmbxp9Uujtn1Xij8VV3jbUIQupzBCEIAQhCAEIQgBCEIAQhCAEIQgE6lFrtQFF2zZ2jU1YFMIQe1MtGwVI5sLmdhTR2xNVvUrn8QV+QlqH2rPf8Apa1jR7Cj+QW0fAe9aDCIS6w+9UAXDbfsDvSjNm7WdXsHmr3CIR1g71Sm7IVT16xH3RHqnVDYmlq8ueftOPorXCE9J7VG2W5qVPqtAT5tIDQJVCZOQF0hCAEIQgBCEIAXkL1CA8woXqEAIQhACEIQAhCEAIQhACEIQAhCEAIQhACEIQAhCEAIQhACEIQAhCEAIQhACEIQAhCEAIQhACEIQAhCEB//2Q=="/>
          <p:cNvSpPr>
            <a:spLocks noChangeAspect="1" noChangeArrowheads="1"/>
          </p:cNvSpPr>
          <p:nvPr/>
        </p:nvSpPr>
        <p:spPr bwMode="auto">
          <a:xfrm>
            <a:off x="117475" y="-144463"/>
            <a:ext cx="304800" cy="304801"/>
          </a:xfrm>
          <a:prstGeom prst="rect">
            <a:avLst/>
          </a:prstGeom>
          <a:noFill/>
          <a:ln w="9525">
            <a:noFill/>
            <a:miter lim="800000"/>
            <a:headEnd/>
            <a:tailEnd/>
          </a:ln>
        </p:spPr>
        <p:txBody>
          <a:bodyPr/>
          <a:lstStyle/>
          <a:p>
            <a:endParaRPr lang="sl-SI">
              <a:latin typeface="Calibri" pitchFamily="34" charset="0"/>
            </a:endParaRPr>
          </a:p>
        </p:txBody>
      </p:sp>
      <p:sp>
        <p:nvSpPr>
          <p:cNvPr id="18434" name="AutoShape 4" descr="data:image/jpeg;base64,/9j/4AAQSkZJRgABAQAAAQABAAD/2wCEAAkGBxQTEhQUExQVFRUXFxQYFxcXFRcXGBUYFBUWFxgVFBcYHCggGBolHBQUITEhJSkrLi4uFx8zODMsNygtLisBCgoKDg0OFxAQGiwcHBwsLCwsLCwsLCwsLCwrLCwsLCwsLCwsLCwsLCwsLCwsLCwsLCw3NzcsLissLCsrNywrK//AABEIALUBFwMBIgACEQEDEQH/xAAcAAABBQEBAQAAAAAAAAAAAAAAAwQFBgcCAQj/xABBEAABAwEFBAcFBgUDBQEAAAABAAIRAwQFEiExBkFRYSIycYGRobETQlLB0WJygpLh8AcVI1PxFDNDFpOiwtI0/8QAGQEAAwEBAQAAAAAAAAAAAAAAAAECAwQF/8QAJBEBAQACAwACAgEFAAAAAAAAAAECEQMSITFBE1EEIkJhocH/2gAMAwEAAhEDEQA/ALJTzBHEJrZ6p04JWmYSFp6L53O9VzbevIf03p1TeoulVTpj003FJ06qfUKm45g6jioelUTplohLbLLFDbQ3Z7E4mE+zcYaB7pjTsUeG+2gEltZoycPfb8JjU8PBW68OnQqD7MjtGYVJA0I1HcufK9MtxGtzSUuvaWtZ34MXtGgiWO1zAMcitCue+adobLDBGrTqPqFmFrrYmh7RGOQ+MjiGs8ZCLHanUnB1NxEHLs5rswy3NufLH1sKTrU8QhMLivVtdk5Bw6zfmOSk1qyNrPZAzROUIQAhCEAIQhACEIQAhCEB4SmbbyZO/thPVAX1Zyzpt6u/7J49iz5MrjNwJ1lQESDK6VRs9se0y1w+vapJ18Et0AO86+Cic+OvQnEKt07xdiMOJ5FStkvEOgHI+RTw58cgfoQhbAIQhAC8XqEAIQhAZQ167qdMQVHirCWo1VyV7PV1TyyzThj1yIJneuhTz1b3j6Jbp0uyonlmYSZKZMyPu+aX/wBXHD1Su2WU/R3etoDKRE6wO6VWRTj5Ja8LWXuAk5GTxlIVHFxGm+dw7ysc/ay1opZoPtGnMQHRMGR3ZZSkLxq/02wAB7SAByGZ5nMJWzO6ZP2HT4JpbbK+pSo4GyQ6sSJA0DOJjRdHBfNMOX5SmzN6mm/LUZ/eb7zeca+K1Oy1w9oe0yCJBWI0HdJrpgjTPPQ7vALTdibdipupn3cx9136ronlY5TzazIQEK0BCEIAQhCAEIQgEKhqT0cJHAyD4pJ1tw9drm8xmPEJ4vCFNxv1QTpWhrtCClC2dUwtd2g5sOF3ke0JjRvN9N2GqNPHtB3hReTr5kBb7jzxUu9u78PBQ1V7mHpMcO1pV1pvBAIMgpnfVHFRdGoz8Mz5SseXhnW5YhUC4dZunp+i6p2spq6rBII4+m9NhW0H7C8ic8t3idi8Wa9eg2QSYEpdt6N3ghVey1yYAT1lPivTw/kZWeEslK1Ndo4JZVoclIXZaHTh1HoujDl35QlUIQtwEIQgMJsV4U6o6Jz4HI+CkKQWdhsQQTOsj95KTs19VWRJxDmM/FcT15yftd2ujeuhVVWpX+T7vnHqvTfzpjDn2z6JbX3xWr/UJla7zjotzPoq862VHHpGBvA+acUGyclNqMs59JSwZzP6nt80qKx4T2gHTkm9OoQQl4IGkkkRnqeSzYUrSccNVx+HCNPey3LoWktoFwEljw4Dk8YT5hvikbfTc2h0RPSBdnoM4PZKZWe1ZZgkOBDhxDvTd4Lr4cf6XPyX1zHRB0MHXfyVz2CtP9VonVrmx2Zqre2a0EPDXciCZy90gj1U7sfBtVPAA0TMCY6gnCtftH1WooQELRkEIQgBCEIAQhCAEIQgBMb1sIqsj3hmCnyFOWMymqEHsxWOF7HasPkZy8QVL2l0McTuB9Eyu6kG1a3Elvz+qUvp8UXnlHjksMb14bv62evVBriauAauiAPtaBImiQ8jgczuyKsmy1gBqPru93Jp5x0j3CB4pxYLia9xe/NmIkNGWLPU8l4XF/Dzzkyn91/0uoe7aL3noBx7P/YnJWSzXS73nAchmfHRS9OkGgBoAA3AQu17fD/FmE1fWZnSu1g1l3afknLKYGgA7F2hdMxk+AEIQqAQhCA+aLXYcB5HQgZeB38kkbIYkQea1DanZF1IOezp0zqCJI4Yhv8AvDNUl93EHouidxMd06HyK4s8bi9DDOZIRtApxSpkaR9Ozgnr6DmnpNI/wug3XI+Cztq9wWez8U+oU4gDKYzSVGnlvn6cE9ZTJEGJzPF2es96lNoYQOM5RA8k4EMBc4afuBzKRFoYzISXHjr3ncmFotBL5e7AW6Cd05QPmrwwtrPLLSUbaBBqCSC0ggc4Ab4kdkJlQHHMajLwQ+rjGGNTMgRMTA1z18l2141M4R1uce6DxInwXbJqOe+un1XMAGQDiT0m4mumIGc5xlCtuwlnxVw+AMLSYAgDFkI4Kq2ehUa5wxnAcQIzzaROIbtDE8VpWxNgLKRe7IvMgcGjIInyV+FjC9SNotDWCXZJBt5MP7CrbPR6hN22tp4rsV28U9gqhcioOIXoKA9QhCAELxxULXvdsxiwpW6OTabQoazXg1w/3J706BO5096NjQnDX5Ob5gpltRaQGBm9xHgCurwJGF/wkeahfbmtaJGcZDu3+pXBz5axywn3/wBaY479TNnpdFtFuQABqHtzIUxTYAABoFH2ZpYIae3LU80t7V/LwXRw8fWe/KKeptUtrBlPhmmVutxaADAlMnDfu4rTLPRzHaW/mTOfggXkzn4KJleqe9PpEy23MPvJVtZp0I8VARKMCfejosYQq81zho4jvQn+QuieqMDgQdDksp232cq0nF1F3Rd7pEju4di1lIWuytqNLXCQfLsVZY7LHLT5to16zOq8iNRPA5yNMyndmvatPSaxwj4Rmd+Y7letrdii0l7MxxA9QqQ+yOb0Ssbg3mRdl8PjKmwA8d3YCkq1sqHrOIHDIDyXAonE4kZAdEachl5rqjZhibIJByPI6pTigude0QCczlvA38pTh9JpJeYnju5AcgISjKWTYE66GQYIyGXBOhSLXmGw0kYY+HLQiSDn6rWeIvrmy0S+YMd2+NBw7SvGkVWupCnBkQR8TfiB0MZEp02z/wBTHiDWvHSa8ES4xJDZkjnkpu6LoqVnZS1mWJ7us4Ddlu5D9UbJ1sxcxqva2SabYxu1BjRo+yPNabTaAABkBkExu2zUqDMDMhvO8niUt/qp6sKp4i+kr3sRqtAaYIVVt10Vm+6SOWas1rtNUdUDwUdWt9eOi4A8w35qbqnjuKnVtdWmdXtjmR6rmntPXaevi+80FTtrtdpI/wBykeIdSB9CqvelltrxiayznPVjcLp7CVGv01ln3EyzbSoOtTaewkT6p1S25p+9TcOwg/RUCpZbxHWsrncMiJ8CmdptVpp/7tkqsGkwSiXIWY1rVn20s5iXFv3gfkpOhf1F2lVnYXAeqwxt8N95tRp5sPyTqheNN3veII9Qq7VPSNzNtDmnC5rstxB9FTb0sNSSQ0nuVMo2pozDgD2wpGjeVUaVHeJSuWxMdPbQC2ZBHkmn+vqN6r3DsJUh/OquhM9ufqmVe+nalrDHFg+SlcqYuK8atRtU1KjnMaAACZGI5+g80j/PHWd39PDiObi4TAOgHD9UuJ9m1uENLuk/CIAnd2qNrXUxzi973Zk7w1vZn9Vx3kx/Lu/Sr5EgNva+hZTPcR808p7fuHWognk+PUKrWiyUDlTtLGv3B1RjgTuBgz6qDvqpabKf61Lo7ntOJh79x5GF14cnb4ZXqut7bae1IBpYAPexTmd2ibWbaapTeYdLcuicwfos8qbQk+6m7L/IObZG+CnlhlVTLGNtsG1FnqZOPsXc82nv3foplpBEtIcOLTIWH2W9KVSA14B4OyPjodSpi7Lxq0nFzHuaY7szP0WXa4/Kusvw1hpXWJZ9Q23rt67WPHGIPiFLWXbig6MbXsJO7pCAJniqmcK41ai5CiqG0lmdGGswfeBadJ3hCrcTqrwhcVXgCSo6vbCRwH71XRaxkSFR7d8Ks31s7QrSWyx3EDontCfUziKcYeCV9VPGeW3ZWswy1sjix3H7LsvBR1W7a7OtRfyJou9WrVWrueanSuzJqdjrHJtFx5exqfPJSli2ctTvd9kOJhvlmVosrwBGi7K3dWyLKZxPcXu8u86qxMpgCAABwC7lEp6hbeFihrzc2m1zsYgaz6AhSz6vZ45KsXvdjqzyCXFo0DW5KclY/KFqbYNZ1qjmDnnvXTduKZ/5qJ+9H6KKt+wdR564GusE8oA070xo/wAK3kzUrBreTZPiY9FnuT5rS/4i0U9qGOGXsn/ddHzK8N9tOtMfn9Mkhcv8PqdBxIq1CSIMYAI1+E8FLt2Xoz0mud2ud8ku41CFDaKmMs+94+iVfelImSxpJM5wR3JR2y9m30G8s3//AFkmtXYqylwIa5pG4PdGfHFIR3LUOaV7UxkKdMdzfmFH3pezfgp+Q8YhOWbK2UTNMmd+N7hPIT6KOtGxNkb03RhnVz3Fo7Z6veql39lVNv8ApVrU4GlgIbI6MR3cVD1LstrMof3TC1yxXTQa0BgEDQscITsWGnz78X6q9pYtTfbpgCoT90lT2zFjtVSsPbjBTZ0nFzYxQcmN5n5LTWXY3Vsdv+FGW6XPFJuZJjJRyZax8XhLaiL7tleALO0FziZc7RoG/hJlLWuxC12T2dUAPLQZAybUG8D5K0UbKKbcGEjuJnnKQr2cQY11jSY+awvD1xlnzCyy3WQVNjrWOrTxR8JG5aJVEhzKgkOaA4OzmW5zzUxY3Nc10g5A6GJy3juUbYqRqVIHb81HNydumvtGmL0KcPGWU7+E71YXXBTqCQcB5iR5ZhaLeNytc3pUmOO8ubu5EQot9ytHV6HLFI812205Izy17L1myWgPA3sIJ8NU1putFD42jg4GPNXy12OqwSG4wNcOo7vokrBXq1R/TbUcObTHi7JK39nr9KpRvgnrtHaMk/bUx9XhHj+ispuKs/N1Cl+INB/8U6stw1WDo0qLZ1hx+crO9Fy5Kpjc0xmDn5n6BeK9Cw1f7dPuIj0Ql1x/Z7rR76tOFkjiFAi+6fvtI5hSt8WfG0hZ1elavQJx0/aN+JuveCunJjjpc23xQ/uR2tcPMBLfzyj/AHmeYjyWXu2jonrY2nmw/JIG+aH9weB+ijdX1jWW33QETWZ470Vb9s41rMHj9M1kL71pf3W+KRfetL+6PFLdLrGtP2ssomazvw03Hw6K4dtjZgMjUdH2YnxhZC+9qX9z1PySFS+qfxOP4Sn6NRq9o2/oNGVNx7SAmNPburWdhs9nBPMkgc3HIAKobM3M619MhzaMxJyNQ720+XF25aZYbBTotDWNDQNw47yeJ5lZ5Z68VMYLDUtBzqvaD8NNgA7MbhiPdCdutPHEeUj0lNX1JJmA0DUZnPdEa+K9oAAAySYy7BlkFnu09Q+a/gIXaQpv1/cL3M/v5oBxumR++C8FQ8EkKoH7lKtO6fqgnpq8suK6gHmuzZ3Hqgdrt3YN6Up2EjUyqmNpdoZVKA1z+ia1KonIZ88w4bwd3ipp1jkH/wCvoE2N0tGoGc6uJ1/Cn+PId4yn+Il3f6WsyrQllOqJwgkBrxrEaAyDHaq/Q2mtLchWfHMz6rXtqNlqVsYxtUuAZ1cD43Rvaqfa/wCFDdaNqqN++1rx5QVchbM9nNo7TVfhc5pY0EucWNkDQAEbyV7aNoPY1ZDQ4wZzjDOkKVp7J17LZS2kBXqZudhIaXu0AAduHas8/wBBbjULDZapqHUYDv56R3qeu7v9Ne2Mx8+1+o7bH4HDsfPyS7dsp1xDta0qtWLY68HCTRbTGf8AuVWjyElSbdjLQM3VqA7BVd6MVesvEjYNpKTHOJJ6W7AcuyCnNDaOysMtJb+BxzUfS2CqPH/6af8A237+1e1P4b1vdtFI9rXhKYSfQ8SVfbCzHV//AIOUba9rLHHWcTyafmmFq/hrbPcfQd+NzfVqr957D2+nJNne4DeyHjyMq9F4uNw3/QtNQsYC2BMuynkArJTbAAiIWK2CnVpVBLXseCDm0tOvAhaFcu0tR8NdSdUP2AT/AIWPJdVpjNxaxTBEryM4RYsTxPsqlP74APqnYsr+APeo1s/g19khOxQeNQUJ6LZ4+1O4AeJ+ia2ihj6wHbAS5PNcvaQuq1jFftmydnqSXNg9wVZt+xNEOMYgNxBnPwyWilh4Lk0Z3JK2yKrsa0k4XPH3mZeIKY19jqjdC0+R8CtmrWYHVo8FGWm7GHdB4lGxtj79m6gMYc+xd2PZp76jGuyDnNBOeQJgladUu1zczEDv8l1ZgC1zSM8Liw78TBiwnj2p34CSpxThjGQxgDWADqgDIZBLh5w5ju/yoyz3lTrNDmPAndMbtDwTilLSMjJzg5+J0XHa209dTxe5u5JZrHBoESRlrA1ntSrKwI/fySwqDiEE4pVQdeiTuTqdJOXn4BcYhvjyS9jpB7gBHdyVSbKurFZy+SBhbzGvYpWnRDdB9Uo0QIAyXoK6ccJGFytA5IDF0gq0vA0ILV4SVy4lIzZ1OeEJq+nEZDPx70/cYEwCuMtY8FNhmjWpzTZI+aULB/lctJAyH6pG4qWf9/RR9paT0Rl35jmIzUt7TWcxuSFZk5jUeiYN6FINETKVC4SgHYmTyV2J/wAZLkleOORPDNMGtvcx4LXNa+ZHSaDprruTaiwNENAaBuaAB4BJ2Cr7Sk1wMlsh3edUu0Hcue3bWTQKAuixehvFAcZyhKRwQgGLbxpne0cM48ZCW9sCMqjT2Qf/AGUK7Zes3q1GntaR6FJuuC0DdTPefottVPiecXbn5jwz45r3HIknw3KEbdNoiMA/NklWXVaPhaPxI9HiYFSABBPhl2pGs8Z5tb2mZ7pCZi5K51LR+In5JzZ9nXe9U/K36lGqXhharc1gkNdUdygDxOg8VX7PStdWt7ZzQymxr2sY2cIL4kyc3OyzKv1nuWm3UFx+0Z8tFIizA5QqmJdmG2Wk6hWwuloJPYZVpsVcx0ahA/MPAq7XnsvSrCCAqzatg6rZ9lUkfC7MLHk4t+xrhyT7NLNfZ6ssjP3S3QvG4/YPinX86ZGbRA1h5AyAd8PBwUBadl7ZTJPs8XSxdE8HNdHkfzKMrWa0MydQq6QYaT7hZ6Fvgsvx1p2i6P2kptJ/pjKf+TTCQ0+7xIU3snezaxqQ0NwyIDic2uIO4b/VZBXtDs8VOoCQ4HoH3qYaT+ZoKsv8P74La1TouHvwREggBwHfmrwwsqMvY2IaL1IWSu17QWmQRl++KXJXS5nAnivUMC9SMIJXq8cEE8CAvA1eIN44BItOoCWidRkuoAS0ezc5DmkAd6UtD9yQq1GtaS4w0ZkpGrN87ZNs1pNB1PFAYcQfHWGkYfmnFn2zs5GYI/EFV7yumnaar6z8OJx+OCANB3BI/wDR1LcTu/5fqUtq1FwftnZRxPeFXr5/ihRaHNZScZykvAGeuQGaZnYqkNSf+5r5ppadiKEEnCfx5o2NQndu1RpVcdPqHcdCDuKv123xRr9U4H/A7L8pWTi7zRfgwzTByM5j6hTNndizadf381hlLK1mrGmmRrK7DlVrsvaqxoaSHDOA8SB3qVZfDMsbXMPLpN8swiZFcUxh5rxNKVrY/qPYTwxAHzQq3E6WL2IR7EJVC6mBH2K9FEJVCAT9kvRTC7QgOcC9AXqEAIQhACTdRB1ASiEAyrXbTOrR4KHt11Um5hoB4gKypjeFlxAwhUqsWG8jScYgic28eY4FWaxXlTqjJ2fA5H9VQL7uutTeXslMbPfWE/1AWnis/YvrK1oL1UWw7SOGj8Q4HNTFHaUHrDvBT7JuNWGUKJZflInUjuS1K9aRHX8U9lpILwhMal7Ufj8Fw69aYiHeSNjSQLkm85TCjKt/sAMBRtq2gMZlrQls5Km7RWDRmfr4Km7X30Gs6TgAT0WzmTxckLRfheYpgvPHcnt2XG6ocVYYjz3diJD+FVsd6NPvDxHEqUp3g34m+IV3o3DR302/lCdNuSj/AG2flCOo7s/qXgPib4hMa9tB38dM1qTbooj/AI2flC7/AJdT3Nb4BHQd2E2+o86MeTnnhMb1DUrTaKLpaC3iCMjHEL6Lq3Uw+6PBRNu2UpP90I6juy+7drGkAVmFh4tkj6hWCzW9jxLKjXd+fgnd4fw4aeoYUFaP4c125tI8YWd4v0ucicEcAe75rxQDdmbxp9Uujtn1Xij8VV3jbUIQupzBCEIAQhCAEIQgBCEIAQhCAEIQgE6lFrtQFF2zZ2jU1YFMIQe1MtGwVI5sLmdhTR2xNVvUrn8QV+QlqH2rPf8Apa1jR7Cj+QW0fAe9aDCIS6w+9UAXDbfsDvSjNm7WdXsHmr3CIR1g71Sm7IVT16xH3RHqnVDYmlq8ueftOPorXCE9J7VG2W5qVPqtAT5tIDQJVCZOQF0hCAEIQgBCEIAXkL1CA8woXqEAIQhACEIQAhCEAIQhACEIQAhCEAIQhACEIQAhCEAIQhACEIQAhCEAIQhACEIQAhCEAIQhACEIQAhCEB//2Q=="/>
          <p:cNvSpPr>
            <a:spLocks noChangeAspect="1" noChangeArrowheads="1"/>
          </p:cNvSpPr>
          <p:nvPr/>
        </p:nvSpPr>
        <p:spPr bwMode="auto">
          <a:xfrm>
            <a:off x="269875" y="7938"/>
            <a:ext cx="304800" cy="304800"/>
          </a:xfrm>
          <a:prstGeom prst="rect">
            <a:avLst/>
          </a:prstGeom>
          <a:noFill/>
          <a:ln w="9525">
            <a:noFill/>
            <a:miter lim="800000"/>
            <a:headEnd/>
            <a:tailEnd/>
          </a:ln>
        </p:spPr>
        <p:txBody>
          <a:bodyPr/>
          <a:lstStyle/>
          <a:p>
            <a:endParaRPr lang="sl-SI">
              <a:latin typeface="Calibri" pitchFamily="34" charset="0"/>
            </a:endParaRPr>
          </a:p>
        </p:txBody>
      </p:sp>
      <p:pic>
        <p:nvPicPr>
          <p:cNvPr id="18435" name="Picture 6" descr="http://kobibilgi.net/resimler/m/turkiye-de-uygulanmakta-olan-ihracata-yonelik-vergi-tesvikleri.jpg">
            <a:hlinkClick r:id="rId2"/>
          </p:cNvPr>
          <p:cNvPicPr>
            <a:picLocks noChangeAspect="1" noChangeArrowheads="1"/>
          </p:cNvPicPr>
          <p:nvPr/>
        </p:nvPicPr>
        <p:blipFill>
          <a:blip r:embed="rId3"/>
          <a:srcRect/>
          <a:stretch>
            <a:fillRect/>
          </a:stretch>
        </p:blipFill>
        <p:spPr bwMode="auto">
          <a:xfrm>
            <a:off x="7354888" y="6048375"/>
            <a:ext cx="1789112" cy="809625"/>
          </a:xfrm>
          <a:prstGeom prst="rect">
            <a:avLst/>
          </a:prstGeom>
          <a:noFill/>
          <a:ln w="9525">
            <a:noFill/>
            <a:miter lim="800000"/>
            <a:headEnd/>
            <a:tailEnd/>
          </a:ln>
        </p:spPr>
      </p:pic>
      <p:sp>
        <p:nvSpPr>
          <p:cNvPr id="7" name="Dikdörtgen 6"/>
          <p:cNvSpPr/>
          <p:nvPr/>
        </p:nvSpPr>
        <p:spPr>
          <a:xfrm>
            <a:off x="0" y="-7462"/>
            <a:ext cx="6696743" cy="523220"/>
          </a:xfrm>
          <a:prstGeom prst="rect">
            <a:avLst/>
          </a:prstGeom>
          <a:solidFill>
            <a:srgbClr val="006600"/>
          </a:solidFill>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2800" b="1" dirty="0"/>
              <a:t>Turkey's Investment Incentives System </a:t>
            </a:r>
            <a:endParaRPr lang="tr-TR" sz="2800" dirty="0"/>
          </a:p>
        </p:txBody>
      </p:sp>
      <p:sp>
        <p:nvSpPr>
          <p:cNvPr id="2" name="Dikdörtgen 1"/>
          <p:cNvSpPr/>
          <p:nvPr/>
        </p:nvSpPr>
        <p:spPr>
          <a:xfrm>
            <a:off x="269875" y="692150"/>
            <a:ext cx="8632825" cy="4894263"/>
          </a:xfrm>
          <a:prstGeom prst="rect">
            <a:avLst/>
          </a:prstGeom>
        </p:spPr>
        <p:txBody>
          <a:bodyPr>
            <a:spAutoFit/>
          </a:bodyPr>
          <a:lstStyle/>
          <a:p>
            <a:pPr fontAlgn="auto">
              <a:spcBef>
                <a:spcPts val="0"/>
              </a:spcBef>
              <a:spcAft>
                <a:spcPts val="0"/>
              </a:spcAft>
              <a:defRPr/>
            </a:pPr>
            <a:r>
              <a:rPr lang="en-US" sz="3200" dirty="0">
                <a:latin typeface="+mn-lt"/>
                <a:cs typeface="+mn-cs"/>
              </a:rPr>
              <a:t> </a:t>
            </a:r>
            <a:r>
              <a:rPr lang="en-US" sz="2800" b="1" dirty="0">
                <a:solidFill>
                  <a:srgbClr val="00B050"/>
                </a:solidFill>
                <a:latin typeface="+mn-lt"/>
                <a:cs typeface="+mn-cs"/>
              </a:rPr>
              <a:t>1- General Investment Incentives Scheme</a:t>
            </a:r>
            <a:endParaRPr lang="tr-TR" sz="2800" dirty="0">
              <a:solidFill>
                <a:srgbClr val="00B050"/>
              </a:solidFill>
              <a:latin typeface="+mn-lt"/>
              <a:cs typeface="+mn-cs"/>
            </a:endParaRPr>
          </a:p>
          <a:p>
            <a:pPr algn="just" fontAlgn="auto">
              <a:spcBef>
                <a:spcPts val="0"/>
              </a:spcBef>
              <a:spcAft>
                <a:spcPts val="0"/>
              </a:spcAft>
              <a:defRPr/>
            </a:pPr>
            <a:r>
              <a:rPr lang="en-US" sz="2800" dirty="0">
                <a:solidFill>
                  <a:schemeClr val="tx1">
                    <a:lumMod val="75000"/>
                    <a:lumOff val="25000"/>
                  </a:schemeClr>
                </a:solidFill>
                <a:latin typeface="+mn-lt"/>
                <a:cs typeface="+mn-cs"/>
              </a:rPr>
              <a:t>Regardless of the region where investment takes place, all projects meeting both the specific capacity conditions and the minimum fixed investment amount are supported within the framework of the General Investment Incentives Scheme. Some types of investments are excluded from the investment incentives system and would not benefit from this scheme.</a:t>
            </a:r>
            <a:endParaRPr lang="tr-TR" sz="2800" dirty="0">
              <a:solidFill>
                <a:schemeClr val="tx1">
                  <a:lumMod val="75000"/>
                  <a:lumOff val="25000"/>
                </a:schemeClr>
              </a:solidFill>
              <a:latin typeface="+mn-lt"/>
              <a:cs typeface="+mn-cs"/>
            </a:endParaRPr>
          </a:p>
          <a:p>
            <a:pPr fontAlgn="auto">
              <a:spcBef>
                <a:spcPts val="0"/>
              </a:spcBef>
              <a:spcAft>
                <a:spcPts val="0"/>
              </a:spcAft>
              <a:defRPr/>
            </a:pPr>
            <a:endParaRPr lang="tr-TR" sz="2800" dirty="0">
              <a:solidFill>
                <a:schemeClr val="tx1">
                  <a:lumMod val="75000"/>
                  <a:lumOff val="25000"/>
                </a:schemeClr>
              </a:solidFill>
              <a:latin typeface="+mn-lt"/>
              <a:cs typeface="+mn-cs"/>
            </a:endParaRPr>
          </a:p>
          <a:p>
            <a:pPr fontAlgn="auto">
              <a:spcBef>
                <a:spcPts val="0"/>
              </a:spcBef>
              <a:spcAft>
                <a:spcPts val="0"/>
              </a:spcAft>
              <a:defRPr/>
            </a:pPr>
            <a:r>
              <a:rPr lang="en-US" sz="2800" dirty="0">
                <a:solidFill>
                  <a:schemeClr val="tx1">
                    <a:lumMod val="75000"/>
                    <a:lumOff val="25000"/>
                  </a:schemeClr>
                </a:solidFill>
                <a:latin typeface="+mn-lt"/>
                <a:cs typeface="+mn-cs"/>
              </a:rPr>
              <a:t>The </a:t>
            </a:r>
            <a:r>
              <a:rPr lang="en-US" sz="2800" dirty="0">
                <a:solidFill>
                  <a:schemeClr val="tx1">
                    <a:lumMod val="75000"/>
                    <a:lumOff val="25000"/>
                  </a:schemeClr>
                </a:solidFill>
                <a:latin typeface="+mn-lt"/>
                <a:cs typeface="+mn-cs"/>
              </a:rPr>
              <a:t>minimum fixed investment amount is TRY 1 million in Region 1 and 2, and TRY 500,000 in Region 3, 4, 5 and 6</a:t>
            </a:r>
            <a:r>
              <a:rPr lang="en-US" sz="2800" dirty="0">
                <a:solidFill>
                  <a:schemeClr val="tx1">
                    <a:lumMod val="75000"/>
                    <a:lumOff val="25000"/>
                  </a:schemeClr>
                </a:solidFill>
                <a:latin typeface="+mn-lt"/>
                <a:cs typeface="+mn-cs"/>
              </a:rPr>
              <a:t>.</a:t>
            </a:r>
            <a:endParaRPr lang="tr-TR" sz="2800" dirty="0">
              <a:solidFill>
                <a:schemeClr val="tx1">
                  <a:lumMod val="75000"/>
                  <a:lumOff val="25000"/>
                </a:schemeClr>
              </a:solidFill>
              <a:latin typeface="+mn-lt"/>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2" descr="data:image/jpeg;base64,/9j/4AAQSkZJRgABAQAAAQABAAD/2wCEAAkGBxQTEhQUExQVFRUXFxQYFxcXFRcXGBUYFBUWFxgVFBcYHCggGBolHBQUITEhJSkrLi4uFx8zODMsNygtLisBCgoKDg0OFxAQGiwcHBwsLCwsLCwsLCwsLCwrLCwsLCwsLCwsLCwsLCwsLCwsLCwsLCw3NzcsLissLCsrNywrK//AABEIALUBFwMBIgACEQEDEQH/xAAcAAABBQEBAQAAAAAAAAAAAAAAAwQFBgcCAQj/xABBEAABAwEFBAcFBgUDBQEAAAABAAIRAwQFEiExBkFRYSIycYGRobETQlLB0WJygpLh8AcVI1PxFDNDFpOiwtI0/8QAGQEAAwEBAQAAAAAAAAAAAAAAAAECAwQF/8QAJBEBAQACAwACAgEFAAAAAAAAAAECEQMSITFBE1EEIkJhocH/2gAMAwEAAhEDEQA/ALJTzBHEJrZ6p04JWmYSFp6L53O9VzbevIf03p1TeoulVTpj003FJ06qfUKm45g6jioelUTplohLbLLFDbQ3Z7E4mE+zcYaB7pjTsUeG+2gEltZoycPfb8JjU8PBW68OnQqD7MjtGYVJA0I1HcufK9MtxGtzSUuvaWtZ34MXtGgiWO1zAMcitCue+adobLDBGrTqPqFmFrrYmh7RGOQ+MjiGs8ZCLHanUnB1NxEHLs5rswy3NufLH1sKTrU8QhMLivVtdk5Bw6zfmOSk1qyNrPZAzROUIQAhCEAIQhACEIQAhCEB4SmbbyZO/thPVAX1Zyzpt6u/7J49iz5MrjNwJ1lQESDK6VRs9se0y1w+vapJ18Et0AO86+Cic+OvQnEKt07xdiMOJ5FStkvEOgHI+RTw58cgfoQhbAIQhAC8XqEAIQhAZQ167qdMQVHirCWo1VyV7PV1TyyzThj1yIJneuhTz1b3j6Jbp0uyonlmYSZKZMyPu+aX/wBXHD1Su2WU/R3etoDKRE6wO6VWRTj5Ja8LWXuAk5GTxlIVHFxGm+dw7ysc/ay1opZoPtGnMQHRMGR3ZZSkLxq/02wAB7SAByGZ5nMJWzO6ZP2HT4JpbbK+pSo4GyQ6sSJA0DOJjRdHBfNMOX5SmzN6mm/LUZ/eb7zeca+K1Oy1w9oe0yCJBWI0HdJrpgjTPPQ7vALTdibdipupn3cx9136ronlY5TzazIQEK0BCEIAQhCAEIQgEKhqT0cJHAyD4pJ1tw9drm8xmPEJ4vCFNxv1QTpWhrtCClC2dUwtd2g5sOF3ke0JjRvN9N2GqNPHtB3hReTr5kBb7jzxUu9u78PBQ1V7mHpMcO1pV1pvBAIMgpnfVHFRdGoz8Mz5SseXhnW5YhUC4dZunp+i6p2spq6rBII4+m9NhW0H7C8ic8t3idi8Wa9eg2QSYEpdt6N3ghVey1yYAT1lPivTw/kZWeEslK1Ndo4JZVoclIXZaHTh1HoujDl35QlUIQtwEIQgMJsV4U6o6Jz4HI+CkKQWdhsQQTOsj95KTs19VWRJxDmM/FcT15yftd2ujeuhVVWpX+T7vnHqvTfzpjDn2z6JbX3xWr/UJla7zjotzPoq862VHHpGBvA+acUGyclNqMs59JSwZzP6nt80qKx4T2gHTkm9OoQQl4IGkkkRnqeSzYUrSccNVx+HCNPey3LoWktoFwEljw4Dk8YT5hvikbfTc2h0RPSBdnoM4PZKZWe1ZZgkOBDhxDvTd4Lr4cf6XPyX1zHRB0MHXfyVz2CtP9VonVrmx2Zqre2a0EPDXciCZy90gj1U7sfBtVPAA0TMCY6gnCtftH1WooQELRkEIQgBCEIAQhCAEIQgBMb1sIqsj3hmCnyFOWMymqEHsxWOF7HasPkZy8QVL2l0McTuB9Eyu6kG1a3Elvz+qUvp8UXnlHjksMb14bv62evVBriauAauiAPtaBImiQ8jgczuyKsmy1gBqPru93Jp5x0j3CB4pxYLia9xe/NmIkNGWLPU8l4XF/Dzzkyn91/0uoe7aL3noBx7P/YnJWSzXS73nAchmfHRS9OkGgBoAA3AQu17fD/FmE1fWZnSu1g1l3afknLKYGgA7F2hdMxk+AEIQqAQhCA+aLXYcB5HQgZeB38kkbIYkQea1DanZF1IOezp0zqCJI4Yhv8AvDNUl93EHouidxMd06HyK4s8bi9DDOZIRtApxSpkaR9Ozgnr6DmnpNI/wug3XI+Cztq9wWez8U+oU4gDKYzSVGnlvn6cE9ZTJEGJzPF2es96lNoYQOM5RA8k4EMBc4afuBzKRFoYzISXHjr3ncmFotBL5e7AW6Cd05QPmrwwtrPLLSUbaBBqCSC0ggc4Ab4kdkJlQHHMajLwQ+rjGGNTMgRMTA1z18l2141M4R1uce6DxInwXbJqOe+un1XMAGQDiT0m4mumIGc5xlCtuwlnxVw+AMLSYAgDFkI4Kq2ehUa5wxnAcQIzzaROIbtDE8VpWxNgLKRe7IvMgcGjIInyV+FjC9SNotDWCXZJBt5MP7CrbPR6hN22tp4rsV28U9gqhcioOIXoKA9QhCAELxxULXvdsxiwpW6OTabQoazXg1w/3J706BO5096NjQnDX5Ob5gpltRaQGBm9xHgCurwJGF/wkeahfbmtaJGcZDu3+pXBz5axywn3/wBaY479TNnpdFtFuQABqHtzIUxTYAABoFH2ZpYIae3LU80t7V/LwXRw8fWe/KKeptUtrBlPhmmVutxaADAlMnDfu4rTLPRzHaW/mTOfggXkzn4KJleqe9PpEy23MPvJVtZp0I8VARKMCfejosYQq81zho4jvQn+QuieqMDgQdDksp232cq0nF1F3Rd7pEju4di1lIWuytqNLXCQfLsVZY7LHLT5to16zOq8iNRPA5yNMyndmvatPSaxwj4Rmd+Y7letrdii0l7MxxA9QqQ+yOb0Ssbg3mRdl8PjKmwA8d3YCkq1sqHrOIHDIDyXAonE4kZAdEachl5rqjZhibIJByPI6pTigude0QCczlvA38pTh9JpJeYnju5AcgISjKWTYE66GQYIyGXBOhSLXmGw0kYY+HLQiSDn6rWeIvrmy0S+YMd2+NBw7SvGkVWupCnBkQR8TfiB0MZEp02z/wBTHiDWvHSa8ES4xJDZkjnkpu6LoqVnZS1mWJ7us4Ddlu5D9UbJ1sxcxqva2SabYxu1BjRo+yPNabTaAABkBkExu2zUqDMDMhvO8niUt/qp6sKp4i+kr3sRqtAaYIVVt10Vm+6SOWas1rtNUdUDwUdWt9eOi4A8w35qbqnjuKnVtdWmdXtjmR6rmntPXaevi+80FTtrtdpI/wBykeIdSB9CqvelltrxiayznPVjcLp7CVGv01ln3EyzbSoOtTaewkT6p1S25p+9TcOwg/RUCpZbxHWsrncMiJ8CmdptVpp/7tkqsGkwSiXIWY1rVn20s5iXFv3gfkpOhf1F2lVnYXAeqwxt8N95tRp5sPyTqheNN3veII9Qq7VPSNzNtDmnC5rstxB9FTb0sNSSQ0nuVMo2pozDgD2wpGjeVUaVHeJSuWxMdPbQC2ZBHkmn+vqN6r3DsJUh/OquhM9ufqmVe+nalrDHFg+SlcqYuK8atRtU1KjnMaAACZGI5+g80j/PHWd39PDiObi4TAOgHD9UuJ9m1uENLuk/CIAnd2qNrXUxzi973Zk7w1vZn9Vx3kx/Lu/Sr5EgNva+hZTPcR808p7fuHWognk+PUKrWiyUDlTtLGv3B1RjgTuBgz6qDvqpabKf61Lo7ntOJh79x5GF14cnb4ZXqut7bae1IBpYAPexTmd2ibWbaapTeYdLcuicwfos8qbQk+6m7L/IObZG+CnlhlVTLGNtsG1FnqZOPsXc82nv3foplpBEtIcOLTIWH2W9KVSA14B4OyPjodSpi7Lxq0nFzHuaY7szP0WXa4/Kusvw1hpXWJZ9Q23rt67WPHGIPiFLWXbig6MbXsJO7pCAJniqmcK41ai5CiqG0lmdGGswfeBadJ3hCrcTqrwhcVXgCSo6vbCRwH71XRaxkSFR7d8Ks31s7QrSWyx3EDontCfUziKcYeCV9VPGeW3ZWswy1sjix3H7LsvBR1W7a7OtRfyJou9WrVWrueanSuzJqdjrHJtFx5exqfPJSli2ctTvd9kOJhvlmVosrwBGi7K3dWyLKZxPcXu8u86qxMpgCAABwC7lEp6hbeFihrzc2m1zsYgaz6AhSz6vZ45KsXvdjqzyCXFo0DW5KclY/KFqbYNZ1qjmDnnvXTduKZ/5qJ+9H6KKt+wdR564GusE8oA070xo/wAK3kzUrBreTZPiY9FnuT5rS/4i0U9qGOGXsn/ddHzK8N9tOtMfn9Mkhcv8PqdBxIq1CSIMYAI1+E8FLt2Xoz0mud2ud8ku41CFDaKmMs+94+iVfelImSxpJM5wR3JR2y9m30G8s3//AFkmtXYqylwIa5pG4PdGfHFIR3LUOaV7UxkKdMdzfmFH3pezfgp+Q8YhOWbK2UTNMmd+N7hPIT6KOtGxNkb03RhnVz3Fo7Z6veql39lVNv8ApVrU4GlgIbI6MR3cVD1LstrMof3TC1yxXTQa0BgEDQscITsWGnz78X6q9pYtTfbpgCoT90lT2zFjtVSsPbjBTZ0nFzYxQcmN5n5LTWXY3Vsdv+FGW6XPFJuZJjJRyZax8XhLaiL7tleALO0FziZc7RoG/hJlLWuxC12T2dUAPLQZAybUG8D5K0UbKKbcGEjuJnnKQr2cQY11jSY+awvD1xlnzCyy3WQVNjrWOrTxR8JG5aJVEhzKgkOaA4OzmW5zzUxY3Nc10g5A6GJy3juUbYqRqVIHb81HNydumvtGmL0KcPGWU7+E71YXXBTqCQcB5iR5ZhaLeNytc3pUmOO8ubu5EQot9ytHV6HLFI812205Izy17L1myWgPA3sIJ8NU1putFD42jg4GPNXy12OqwSG4wNcOo7vokrBXq1R/TbUcObTHi7JK39nr9KpRvgnrtHaMk/bUx9XhHj+ispuKs/N1Cl+INB/8U6stw1WDo0qLZ1hx+crO9Fy5Kpjc0xmDn5n6BeK9Cw1f7dPuIj0Ql1x/Z7rR76tOFkjiFAi+6fvtI5hSt8WfG0hZ1elavQJx0/aN+JuveCunJjjpc23xQ/uR2tcPMBLfzyj/AHmeYjyWXu2jonrY2nmw/JIG+aH9weB+ijdX1jWW33QETWZ470Vb9s41rMHj9M1kL71pf3W+KRfetL+6PFLdLrGtP2ssomazvw03Hw6K4dtjZgMjUdH2YnxhZC+9qX9z1PySFS+qfxOP4Sn6NRq9o2/oNGVNx7SAmNPburWdhs9nBPMkgc3HIAKobM3M619MhzaMxJyNQ720+XF25aZYbBTotDWNDQNw47yeJ5lZ5Z68VMYLDUtBzqvaD8NNgA7MbhiPdCdutPHEeUj0lNX1JJmA0DUZnPdEa+K9oAAAySYy7BlkFnu09Q+a/gIXaQpv1/cL3M/v5oBxumR++C8FQ8EkKoH7lKtO6fqgnpq8suK6gHmuzZ3Hqgdrt3YN6Up2EjUyqmNpdoZVKA1z+ia1KonIZ88w4bwd3ipp1jkH/wCvoE2N0tGoGc6uJ1/Cn+PId4yn+Il3f6WsyrQllOqJwgkBrxrEaAyDHaq/Q2mtLchWfHMz6rXtqNlqVsYxtUuAZ1cD43Rvaqfa/wCFDdaNqqN++1rx5QVchbM9nNo7TVfhc5pY0EucWNkDQAEbyV7aNoPY1ZDQ4wZzjDOkKVp7J17LZS2kBXqZudhIaXu0AAduHas8/wBBbjULDZapqHUYDv56R3qeu7v9Ne2Mx8+1+o7bH4HDsfPyS7dsp1xDta0qtWLY68HCTRbTGf8AuVWjyElSbdjLQM3VqA7BVd6MVesvEjYNpKTHOJJ6W7AcuyCnNDaOysMtJb+BxzUfS2CqPH/6af8A237+1e1P4b1vdtFI9rXhKYSfQ8SVfbCzHV//AIOUba9rLHHWcTyafmmFq/hrbPcfQd+NzfVqr957D2+nJNne4DeyHjyMq9F4uNw3/QtNQsYC2BMuynkArJTbAAiIWK2CnVpVBLXseCDm0tOvAhaFcu0tR8NdSdUP2AT/AIWPJdVpjNxaxTBEryM4RYsTxPsqlP74APqnYsr+APeo1s/g19khOxQeNQUJ6LZ4+1O4AeJ+ia2ihj6wHbAS5PNcvaQuq1jFftmydnqSXNg9wVZt+xNEOMYgNxBnPwyWilh4Lk0Z3JK2yKrsa0k4XPH3mZeIKY19jqjdC0+R8CtmrWYHVo8FGWm7GHdB4lGxtj79m6gMYc+xd2PZp76jGuyDnNBOeQJgladUu1zczEDv8l1ZgC1zSM8Liw78TBiwnj2p34CSpxThjGQxgDWADqgDIZBLh5w5ju/yoyz3lTrNDmPAndMbtDwTilLSMjJzg5+J0XHa209dTxe5u5JZrHBoESRlrA1ntSrKwI/fySwqDiEE4pVQdeiTuTqdJOXn4BcYhvjyS9jpB7gBHdyVSbKurFZy+SBhbzGvYpWnRDdB9Uo0QIAyXoK6ccJGFytA5IDF0gq0vA0ILV4SVy4lIzZ1OeEJq+nEZDPx70/cYEwCuMtY8FNhmjWpzTZI+aULB/lctJAyH6pG4qWf9/RR9paT0Rl35jmIzUt7TWcxuSFZk5jUeiYN6FINETKVC4SgHYmTyV2J/wAZLkleOORPDNMGtvcx4LXNa+ZHSaDprruTaiwNENAaBuaAB4BJ2Cr7Sk1wMlsh3edUu0Hcue3bWTQKAuixehvFAcZyhKRwQgGLbxpne0cM48ZCW9sCMqjT2Qf/AGUK7Zes3q1GntaR6FJuuC0DdTPefottVPiecXbn5jwz45r3HIknw3KEbdNoiMA/NklWXVaPhaPxI9HiYFSABBPhl2pGs8Z5tb2mZ7pCZi5K51LR+In5JzZ9nXe9U/K36lGqXhharc1gkNdUdygDxOg8VX7PStdWt7ZzQymxr2sY2cIL4kyc3OyzKv1nuWm3UFx+0Z8tFIizA5QqmJdmG2Wk6hWwuloJPYZVpsVcx0ahA/MPAq7XnsvSrCCAqzatg6rZ9lUkfC7MLHk4t+xrhyT7NLNfZ6ssjP3S3QvG4/YPinX86ZGbRA1h5AyAd8PBwUBadl7ZTJPs8XSxdE8HNdHkfzKMrWa0MydQq6QYaT7hZ6Fvgsvx1p2i6P2kptJ/pjKf+TTCQ0+7xIU3snezaxqQ0NwyIDic2uIO4b/VZBXtDs8VOoCQ4HoH3qYaT+ZoKsv8P74La1TouHvwREggBwHfmrwwsqMvY2IaL1IWSu17QWmQRl++KXJXS5nAnivUMC9SMIJXq8cEE8CAvA1eIN44BItOoCWidRkuoAS0ezc5DmkAd6UtD9yQq1GtaS4w0ZkpGrN87ZNs1pNB1PFAYcQfHWGkYfmnFn2zs5GYI/EFV7yumnaar6z8OJx+OCANB3BI/wDR1LcTu/5fqUtq1FwftnZRxPeFXr5/ihRaHNZScZykvAGeuQGaZnYqkNSf+5r5ppadiKEEnCfx5o2NQndu1RpVcdPqHcdCDuKv123xRr9U4H/A7L8pWTi7zRfgwzTByM5j6hTNndizadf381hlLK1mrGmmRrK7DlVrsvaqxoaSHDOA8SB3qVZfDMsbXMPLpN8swiZFcUxh5rxNKVrY/qPYTwxAHzQq3E6WL2IR7EJVC6mBH2K9FEJVCAT9kvRTC7QgOcC9AXqEAIQhACTdRB1ASiEAyrXbTOrR4KHt11Um5hoB4gKypjeFlxAwhUqsWG8jScYgic28eY4FWaxXlTqjJ2fA5H9VQL7uutTeXslMbPfWE/1AWnis/YvrK1oL1UWw7SOGj8Q4HNTFHaUHrDvBT7JuNWGUKJZflInUjuS1K9aRHX8U9lpILwhMal7Ufj8Fw69aYiHeSNjSQLkm85TCjKt/sAMBRtq2gMZlrQls5Km7RWDRmfr4Km7X30Gs6TgAT0WzmTxckLRfheYpgvPHcnt2XG6ocVYYjz3diJD+FVsd6NPvDxHEqUp3g34m+IV3o3DR302/lCdNuSj/AG2flCOo7s/qXgPib4hMa9tB38dM1qTbooj/AI2flC7/AJdT3Nb4BHQd2E2+o86MeTnnhMb1DUrTaKLpaC3iCMjHEL6Lq3Uw+6PBRNu2UpP90I6juy+7drGkAVmFh4tkj6hWCzW9jxLKjXd+fgnd4fw4aeoYUFaP4c125tI8YWd4v0ucicEcAe75rxQDdmbxp9Uujtn1Xij8VV3jbUIQupzBCEIAQhCAEIQgBCEIAQhCAEIQgE6lFrtQFF2zZ2jU1YFMIQe1MtGwVI5sLmdhTR2xNVvUrn8QV+QlqH2rPf8Apa1jR7Cj+QW0fAe9aDCIS6w+9UAXDbfsDvSjNm7WdXsHmr3CIR1g71Sm7IVT16xH3RHqnVDYmlq8ueftOPorXCE9J7VG2W5qVPqtAT5tIDQJVCZOQF0hCAEIQgBCEIAXkL1CA8woXqEAIQhACEIQAhCEAIQhACEIQAhCEAIQhACEIQAhCEAIQhACEIQAhCEAIQhACEIQAhCEAIQhACEIQAhCEB//2Q=="/>
          <p:cNvSpPr>
            <a:spLocks noChangeAspect="1" noChangeArrowheads="1"/>
          </p:cNvSpPr>
          <p:nvPr/>
        </p:nvSpPr>
        <p:spPr bwMode="auto">
          <a:xfrm>
            <a:off x="117475" y="-144463"/>
            <a:ext cx="304800" cy="304801"/>
          </a:xfrm>
          <a:prstGeom prst="rect">
            <a:avLst/>
          </a:prstGeom>
          <a:noFill/>
          <a:ln w="9525">
            <a:noFill/>
            <a:miter lim="800000"/>
            <a:headEnd/>
            <a:tailEnd/>
          </a:ln>
        </p:spPr>
        <p:txBody>
          <a:bodyPr/>
          <a:lstStyle/>
          <a:p>
            <a:endParaRPr lang="sl-SI">
              <a:latin typeface="Calibri" pitchFamily="34" charset="0"/>
            </a:endParaRPr>
          </a:p>
        </p:txBody>
      </p:sp>
      <p:sp>
        <p:nvSpPr>
          <p:cNvPr id="19458" name="AutoShape 4" descr="data:image/jpeg;base64,/9j/4AAQSkZJRgABAQAAAQABAAD/2wCEAAkGBxQTEhQUExQVFRUXFxQYFxcXFRcXGBUYFBUWFxgVFBcYHCggGBolHBQUITEhJSkrLi4uFx8zODMsNygtLisBCgoKDg0OFxAQGiwcHBwsLCwsLCwsLCwsLCwrLCwsLCwsLCwsLCwsLCwsLCwsLCwsLCw3NzcsLissLCsrNywrK//AABEIALUBFwMBIgACEQEDEQH/xAAcAAABBQEBAQAAAAAAAAAAAAAAAwQFBgcCAQj/xABBEAABAwEFBAcFBgUDBQEAAAABAAIRAwQFEiExBkFRYSIycYGRobETQlLB0WJygpLh8AcVI1PxFDNDFpOiwtI0/8QAGQEAAwEBAQAAAAAAAAAAAAAAAAECAwQF/8QAJBEBAQACAwACAgEFAAAAAAAAAAECEQMSITFBE1EEIkJhocH/2gAMAwEAAhEDEQA/ALJTzBHEJrZ6p04JWmYSFp6L53O9VzbevIf03p1TeoulVTpj003FJ06qfUKm45g6jioelUTplohLbLLFDbQ3Z7E4mE+zcYaB7pjTsUeG+2gEltZoycPfb8JjU8PBW68OnQqD7MjtGYVJA0I1HcufK9MtxGtzSUuvaWtZ34MXtGgiWO1zAMcitCue+adobLDBGrTqPqFmFrrYmh7RGOQ+MjiGs8ZCLHanUnB1NxEHLs5rswy3NufLH1sKTrU8QhMLivVtdk5Bw6zfmOSk1qyNrPZAzROUIQAhCEAIQhACEIQAhCEB4SmbbyZO/thPVAX1Zyzpt6u/7J49iz5MrjNwJ1lQESDK6VRs9se0y1w+vapJ18Et0AO86+Cic+OvQnEKt07xdiMOJ5FStkvEOgHI+RTw58cgfoQhbAIQhAC8XqEAIQhAZQ167qdMQVHirCWo1VyV7PV1TyyzThj1yIJneuhTz1b3j6Jbp0uyonlmYSZKZMyPu+aX/wBXHD1Su2WU/R3etoDKRE6wO6VWRTj5Ja8LWXuAk5GTxlIVHFxGm+dw7ysc/ay1opZoPtGnMQHRMGR3ZZSkLxq/02wAB7SAByGZ5nMJWzO6ZP2HT4JpbbK+pSo4GyQ6sSJA0DOJjRdHBfNMOX5SmzN6mm/LUZ/eb7zeca+K1Oy1w9oe0yCJBWI0HdJrpgjTPPQ7vALTdibdipupn3cx9136ronlY5TzazIQEK0BCEIAQhCAEIQgEKhqT0cJHAyD4pJ1tw9drm8xmPEJ4vCFNxv1QTpWhrtCClC2dUwtd2g5sOF3ke0JjRvN9N2GqNPHtB3hReTr5kBb7jzxUu9u78PBQ1V7mHpMcO1pV1pvBAIMgpnfVHFRdGoz8Mz5SseXhnW5YhUC4dZunp+i6p2spq6rBII4+m9NhW0H7C8ic8t3idi8Wa9eg2QSYEpdt6N3ghVey1yYAT1lPivTw/kZWeEslK1Ndo4JZVoclIXZaHTh1HoujDl35QlUIQtwEIQgMJsV4U6o6Jz4HI+CkKQWdhsQQTOsj95KTs19VWRJxDmM/FcT15yftd2ujeuhVVWpX+T7vnHqvTfzpjDn2z6JbX3xWr/UJla7zjotzPoq862VHHpGBvA+acUGyclNqMs59JSwZzP6nt80qKx4T2gHTkm9OoQQl4IGkkkRnqeSzYUrSccNVx+HCNPey3LoWktoFwEljw4Dk8YT5hvikbfTc2h0RPSBdnoM4PZKZWe1ZZgkOBDhxDvTd4Lr4cf6XPyX1zHRB0MHXfyVz2CtP9VonVrmx2Zqre2a0EPDXciCZy90gj1U7sfBtVPAA0TMCY6gnCtftH1WooQELRkEIQgBCEIAQhCAEIQgBMb1sIqsj3hmCnyFOWMymqEHsxWOF7HasPkZy8QVL2l0McTuB9Eyu6kG1a3Elvz+qUvp8UXnlHjksMb14bv62evVBriauAauiAPtaBImiQ8jgczuyKsmy1gBqPru93Jp5x0j3CB4pxYLia9xe/NmIkNGWLPU8l4XF/Dzzkyn91/0uoe7aL3noBx7P/YnJWSzXS73nAchmfHRS9OkGgBoAA3AQu17fD/FmE1fWZnSu1g1l3afknLKYGgA7F2hdMxk+AEIQqAQhCA+aLXYcB5HQgZeB38kkbIYkQea1DanZF1IOezp0zqCJI4Yhv8AvDNUl93EHouidxMd06HyK4s8bi9DDOZIRtApxSpkaR9Ozgnr6DmnpNI/wug3XI+Cztq9wWez8U+oU4gDKYzSVGnlvn6cE9ZTJEGJzPF2es96lNoYQOM5RA8k4EMBc4afuBzKRFoYzISXHjr3ncmFotBL5e7AW6Cd05QPmrwwtrPLLSUbaBBqCSC0ggc4Ab4kdkJlQHHMajLwQ+rjGGNTMgRMTA1z18l2141M4R1uce6DxInwXbJqOe+un1XMAGQDiT0m4mumIGc5xlCtuwlnxVw+AMLSYAgDFkI4Kq2ehUa5wxnAcQIzzaROIbtDE8VpWxNgLKRe7IvMgcGjIInyV+FjC9SNotDWCXZJBt5MP7CrbPR6hN22tp4rsV28U9gqhcioOIXoKA9QhCAELxxULXvdsxiwpW6OTabQoazXg1w/3J706BO5096NjQnDX5Ob5gpltRaQGBm9xHgCurwJGF/wkeahfbmtaJGcZDu3+pXBz5axywn3/wBaY479TNnpdFtFuQABqHtzIUxTYAABoFH2ZpYIae3LU80t7V/LwXRw8fWe/KKeptUtrBlPhmmVutxaADAlMnDfu4rTLPRzHaW/mTOfggXkzn4KJleqe9PpEy23MPvJVtZp0I8VARKMCfejosYQq81zho4jvQn+QuieqMDgQdDksp232cq0nF1F3Rd7pEju4di1lIWuytqNLXCQfLsVZY7LHLT5to16zOq8iNRPA5yNMyndmvatPSaxwj4Rmd+Y7letrdii0l7MxxA9QqQ+yOb0Ssbg3mRdl8PjKmwA8d3YCkq1sqHrOIHDIDyXAonE4kZAdEachl5rqjZhibIJByPI6pTigude0QCczlvA38pTh9JpJeYnju5AcgISjKWTYE66GQYIyGXBOhSLXmGw0kYY+HLQiSDn6rWeIvrmy0S+YMd2+NBw7SvGkVWupCnBkQR8TfiB0MZEp02z/wBTHiDWvHSa8ES4xJDZkjnkpu6LoqVnZS1mWJ7us4Ddlu5D9UbJ1sxcxqva2SabYxu1BjRo+yPNabTaAABkBkExu2zUqDMDMhvO8niUt/qp6sKp4i+kr3sRqtAaYIVVt10Vm+6SOWas1rtNUdUDwUdWt9eOi4A8w35qbqnjuKnVtdWmdXtjmR6rmntPXaevi+80FTtrtdpI/wBykeIdSB9CqvelltrxiayznPVjcLp7CVGv01ln3EyzbSoOtTaewkT6p1S25p+9TcOwg/RUCpZbxHWsrncMiJ8CmdptVpp/7tkqsGkwSiXIWY1rVn20s5iXFv3gfkpOhf1F2lVnYXAeqwxt8N95tRp5sPyTqheNN3veII9Qq7VPSNzNtDmnC5rstxB9FTb0sNSSQ0nuVMo2pozDgD2wpGjeVUaVHeJSuWxMdPbQC2ZBHkmn+vqN6r3DsJUh/OquhM9ufqmVe+nalrDHFg+SlcqYuK8atRtU1KjnMaAACZGI5+g80j/PHWd39PDiObi4TAOgHD9UuJ9m1uENLuk/CIAnd2qNrXUxzi973Zk7w1vZn9Vx3kx/Lu/Sr5EgNva+hZTPcR808p7fuHWognk+PUKrWiyUDlTtLGv3B1RjgTuBgz6qDvqpabKf61Lo7ntOJh79x5GF14cnb4ZXqut7bae1IBpYAPexTmd2ibWbaapTeYdLcuicwfos8qbQk+6m7L/IObZG+CnlhlVTLGNtsG1FnqZOPsXc82nv3foplpBEtIcOLTIWH2W9KVSA14B4OyPjodSpi7Lxq0nFzHuaY7szP0WXa4/Kusvw1hpXWJZ9Q23rt67WPHGIPiFLWXbig6MbXsJO7pCAJniqmcK41ai5CiqG0lmdGGswfeBadJ3hCrcTqrwhcVXgCSo6vbCRwH71XRaxkSFR7d8Ks31s7QrSWyx3EDontCfUziKcYeCV9VPGeW3ZWswy1sjix3H7LsvBR1W7a7OtRfyJou9WrVWrueanSuzJqdjrHJtFx5exqfPJSli2ctTvd9kOJhvlmVosrwBGi7K3dWyLKZxPcXu8u86qxMpgCAABwC7lEp6hbeFihrzc2m1zsYgaz6AhSz6vZ45KsXvdjqzyCXFo0DW5KclY/KFqbYNZ1qjmDnnvXTduKZ/5qJ+9H6KKt+wdR564GusE8oA070xo/wAK3kzUrBreTZPiY9FnuT5rS/4i0U9qGOGXsn/ddHzK8N9tOtMfn9Mkhcv8PqdBxIq1CSIMYAI1+E8FLt2Xoz0mud2ud8ku41CFDaKmMs+94+iVfelImSxpJM5wR3JR2y9m30G8s3//AFkmtXYqylwIa5pG4PdGfHFIR3LUOaV7UxkKdMdzfmFH3pezfgp+Q8YhOWbK2UTNMmd+N7hPIT6KOtGxNkb03RhnVz3Fo7Z6veql39lVNv8ApVrU4GlgIbI6MR3cVD1LstrMof3TC1yxXTQa0BgEDQscITsWGnz78X6q9pYtTfbpgCoT90lT2zFjtVSsPbjBTZ0nFzYxQcmN5n5LTWXY3Vsdv+FGW6XPFJuZJjJRyZax8XhLaiL7tleALO0FziZc7RoG/hJlLWuxC12T2dUAPLQZAybUG8D5K0UbKKbcGEjuJnnKQr2cQY11jSY+awvD1xlnzCyy3WQVNjrWOrTxR8JG5aJVEhzKgkOaA4OzmW5zzUxY3Nc10g5A6GJy3juUbYqRqVIHb81HNydumvtGmL0KcPGWU7+E71YXXBTqCQcB5iR5ZhaLeNytc3pUmOO8ubu5EQot9ytHV6HLFI812205Izy17L1myWgPA3sIJ8NU1putFD42jg4GPNXy12OqwSG4wNcOo7vokrBXq1R/TbUcObTHi7JK39nr9KpRvgnrtHaMk/bUx9XhHj+ispuKs/N1Cl+INB/8U6stw1WDo0qLZ1hx+crO9Fy5Kpjc0xmDn5n6BeK9Cw1f7dPuIj0Ql1x/Z7rR76tOFkjiFAi+6fvtI5hSt8WfG0hZ1elavQJx0/aN+JuveCunJjjpc23xQ/uR2tcPMBLfzyj/AHmeYjyWXu2jonrY2nmw/JIG+aH9weB+ijdX1jWW33QETWZ470Vb9s41rMHj9M1kL71pf3W+KRfetL+6PFLdLrGtP2ssomazvw03Hw6K4dtjZgMjUdH2YnxhZC+9qX9z1PySFS+qfxOP4Sn6NRq9o2/oNGVNx7SAmNPburWdhs9nBPMkgc3HIAKobM3M619MhzaMxJyNQ720+XF25aZYbBTotDWNDQNw47yeJ5lZ5Z68VMYLDUtBzqvaD8NNgA7MbhiPdCdutPHEeUj0lNX1JJmA0DUZnPdEa+K9oAAAySYy7BlkFnu09Q+a/gIXaQpv1/cL3M/v5oBxumR++C8FQ8EkKoH7lKtO6fqgnpq8suK6gHmuzZ3Hqgdrt3YN6Up2EjUyqmNpdoZVKA1z+ia1KonIZ88w4bwd3ipp1jkH/wCvoE2N0tGoGc6uJ1/Cn+PId4yn+Il3f6WsyrQllOqJwgkBrxrEaAyDHaq/Q2mtLchWfHMz6rXtqNlqVsYxtUuAZ1cD43Rvaqfa/wCFDdaNqqN++1rx5QVchbM9nNo7TVfhc5pY0EucWNkDQAEbyV7aNoPY1ZDQ4wZzjDOkKVp7J17LZS2kBXqZudhIaXu0AAduHas8/wBBbjULDZapqHUYDv56R3qeu7v9Ne2Mx8+1+o7bH4HDsfPyS7dsp1xDta0qtWLY68HCTRbTGf8AuVWjyElSbdjLQM3VqA7BVd6MVesvEjYNpKTHOJJ6W7AcuyCnNDaOysMtJb+BxzUfS2CqPH/6af8A237+1e1P4b1vdtFI9rXhKYSfQ8SVfbCzHV//AIOUba9rLHHWcTyafmmFq/hrbPcfQd+NzfVqr957D2+nJNne4DeyHjyMq9F4uNw3/QtNQsYC2BMuynkArJTbAAiIWK2CnVpVBLXseCDm0tOvAhaFcu0tR8NdSdUP2AT/AIWPJdVpjNxaxTBEryM4RYsTxPsqlP74APqnYsr+APeo1s/g19khOxQeNQUJ6LZ4+1O4AeJ+ia2ihj6wHbAS5PNcvaQuq1jFftmydnqSXNg9wVZt+xNEOMYgNxBnPwyWilh4Lk0Z3JK2yKrsa0k4XPH3mZeIKY19jqjdC0+R8CtmrWYHVo8FGWm7GHdB4lGxtj79m6gMYc+xd2PZp76jGuyDnNBOeQJgladUu1zczEDv8l1ZgC1zSM8Liw78TBiwnj2p34CSpxThjGQxgDWADqgDIZBLh5w5ju/yoyz3lTrNDmPAndMbtDwTilLSMjJzg5+J0XHa209dTxe5u5JZrHBoESRlrA1ntSrKwI/fySwqDiEE4pVQdeiTuTqdJOXn4BcYhvjyS9jpB7gBHdyVSbKurFZy+SBhbzGvYpWnRDdB9Uo0QIAyXoK6ccJGFytA5IDF0gq0vA0ILV4SVy4lIzZ1OeEJq+nEZDPx70/cYEwCuMtY8FNhmjWpzTZI+aULB/lctJAyH6pG4qWf9/RR9paT0Rl35jmIzUt7TWcxuSFZk5jUeiYN6FINETKVC4SgHYmTyV2J/wAZLkleOORPDNMGtvcx4LXNa+ZHSaDprruTaiwNENAaBuaAB4BJ2Cr7Sk1wMlsh3edUu0Hcue3bWTQKAuixehvFAcZyhKRwQgGLbxpne0cM48ZCW9sCMqjT2Qf/AGUK7Zes3q1GntaR6FJuuC0DdTPefottVPiecXbn5jwz45r3HIknw3KEbdNoiMA/NklWXVaPhaPxI9HiYFSABBPhl2pGs8Z5tb2mZ7pCZi5K51LR+In5JzZ9nXe9U/K36lGqXhharc1gkNdUdygDxOg8VX7PStdWt7ZzQymxr2sY2cIL4kyc3OyzKv1nuWm3UFx+0Z8tFIizA5QqmJdmG2Wk6hWwuloJPYZVpsVcx0ahA/MPAq7XnsvSrCCAqzatg6rZ9lUkfC7MLHk4t+xrhyT7NLNfZ6ssjP3S3QvG4/YPinX86ZGbRA1h5AyAd8PBwUBadl7ZTJPs8XSxdE8HNdHkfzKMrWa0MydQq6QYaT7hZ6Fvgsvx1p2i6P2kptJ/pjKf+TTCQ0+7xIU3snezaxqQ0NwyIDic2uIO4b/VZBXtDs8VOoCQ4HoH3qYaT+ZoKsv8P74La1TouHvwREggBwHfmrwwsqMvY2IaL1IWSu17QWmQRl++KXJXS5nAnivUMC9SMIJXq8cEE8CAvA1eIN44BItOoCWidRkuoAS0ezc5DmkAd6UtD9yQq1GtaS4w0ZkpGrN87ZNs1pNB1PFAYcQfHWGkYfmnFn2zs5GYI/EFV7yumnaar6z8OJx+OCANB3BI/wDR1LcTu/5fqUtq1FwftnZRxPeFXr5/ihRaHNZScZykvAGeuQGaZnYqkNSf+5r5ppadiKEEnCfx5o2NQndu1RpVcdPqHcdCDuKv123xRr9U4H/A7L8pWTi7zRfgwzTByM5j6hTNndizadf381hlLK1mrGmmRrK7DlVrsvaqxoaSHDOA8SB3qVZfDMsbXMPLpN8swiZFcUxh5rxNKVrY/qPYTwxAHzQq3E6WL2IR7EJVC6mBH2K9FEJVCAT9kvRTC7QgOcC9AXqEAIQhACTdRB1ASiEAyrXbTOrR4KHt11Um5hoB4gKypjeFlxAwhUqsWG8jScYgic28eY4FWaxXlTqjJ2fA5H9VQL7uutTeXslMbPfWE/1AWnis/YvrK1oL1UWw7SOGj8Q4HNTFHaUHrDvBT7JuNWGUKJZflInUjuS1K9aRHX8U9lpILwhMal7Ufj8Fw69aYiHeSNjSQLkm85TCjKt/sAMBRtq2gMZlrQls5Km7RWDRmfr4Km7X30Gs6TgAT0WzmTxckLRfheYpgvPHcnt2XG6ocVYYjz3diJD+FVsd6NPvDxHEqUp3g34m+IV3o3DR302/lCdNuSj/AG2flCOo7s/qXgPib4hMa9tB38dM1qTbooj/AI2flC7/AJdT3Nb4BHQd2E2+o86MeTnnhMb1DUrTaKLpaC3iCMjHEL6Lq3Uw+6PBRNu2UpP90I6juy+7drGkAVmFh4tkj6hWCzW9jxLKjXd+fgnd4fw4aeoYUFaP4c125tI8YWd4v0ucicEcAe75rxQDdmbxp9Uujtn1Xij8VV3jbUIQupzBCEIAQhCAEIQgBCEIAQhCAEIQgE6lFrtQFF2zZ2jU1YFMIQe1MtGwVI5sLmdhTR2xNVvUrn8QV+QlqH2rPf8Apa1jR7Cj+QW0fAe9aDCIS6w+9UAXDbfsDvSjNm7WdXsHmr3CIR1g71Sm7IVT16xH3RHqnVDYmlq8ueftOPorXCE9J7VG2W5qVPqtAT5tIDQJVCZOQF0hCAEIQgBCEIAXkL1CA8woXqEAIQhACEIQAhCEAIQhACEIQAhCEAIQhACEIQAhCEAIQhACEIQAhCEAIQhACEIQAhCEAIQhACEIQAhCEB//2Q=="/>
          <p:cNvSpPr>
            <a:spLocks noChangeAspect="1" noChangeArrowheads="1"/>
          </p:cNvSpPr>
          <p:nvPr/>
        </p:nvSpPr>
        <p:spPr bwMode="auto">
          <a:xfrm>
            <a:off x="269875" y="7938"/>
            <a:ext cx="304800" cy="304800"/>
          </a:xfrm>
          <a:prstGeom prst="rect">
            <a:avLst/>
          </a:prstGeom>
          <a:noFill/>
          <a:ln w="9525">
            <a:noFill/>
            <a:miter lim="800000"/>
            <a:headEnd/>
            <a:tailEnd/>
          </a:ln>
        </p:spPr>
        <p:txBody>
          <a:bodyPr/>
          <a:lstStyle/>
          <a:p>
            <a:endParaRPr lang="sl-SI">
              <a:latin typeface="Calibri" pitchFamily="34" charset="0"/>
            </a:endParaRPr>
          </a:p>
        </p:txBody>
      </p:sp>
      <p:pic>
        <p:nvPicPr>
          <p:cNvPr id="19459" name="Picture 6" descr="http://kobibilgi.net/resimler/m/turkiye-de-uygulanmakta-olan-ihracata-yonelik-vergi-tesvikleri.jpg">
            <a:hlinkClick r:id="rId2"/>
          </p:cNvPr>
          <p:cNvPicPr>
            <a:picLocks noChangeAspect="1" noChangeArrowheads="1"/>
          </p:cNvPicPr>
          <p:nvPr/>
        </p:nvPicPr>
        <p:blipFill>
          <a:blip r:embed="rId3"/>
          <a:srcRect/>
          <a:stretch>
            <a:fillRect/>
          </a:stretch>
        </p:blipFill>
        <p:spPr bwMode="auto">
          <a:xfrm>
            <a:off x="7354888" y="6048375"/>
            <a:ext cx="1789112" cy="809625"/>
          </a:xfrm>
          <a:prstGeom prst="rect">
            <a:avLst/>
          </a:prstGeom>
          <a:noFill/>
          <a:ln w="9525">
            <a:noFill/>
            <a:miter lim="800000"/>
            <a:headEnd/>
            <a:tailEnd/>
          </a:ln>
        </p:spPr>
      </p:pic>
      <p:sp>
        <p:nvSpPr>
          <p:cNvPr id="7" name="Dikdörtgen 6"/>
          <p:cNvSpPr/>
          <p:nvPr/>
        </p:nvSpPr>
        <p:spPr>
          <a:xfrm>
            <a:off x="0" y="-7462"/>
            <a:ext cx="6696743" cy="523220"/>
          </a:xfrm>
          <a:prstGeom prst="rect">
            <a:avLst/>
          </a:prstGeom>
          <a:solidFill>
            <a:srgbClr val="006600"/>
          </a:solidFill>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2800" b="1" dirty="0"/>
              <a:t>Turkey's Investment Incentives System </a:t>
            </a:r>
            <a:endParaRPr lang="tr-TR" sz="2800" dirty="0"/>
          </a:p>
        </p:txBody>
      </p:sp>
      <p:sp>
        <p:nvSpPr>
          <p:cNvPr id="2" name="Dikdörtgen 1"/>
          <p:cNvSpPr/>
          <p:nvPr/>
        </p:nvSpPr>
        <p:spPr>
          <a:xfrm>
            <a:off x="269875" y="973138"/>
            <a:ext cx="8632825" cy="1016000"/>
          </a:xfrm>
          <a:prstGeom prst="rect">
            <a:avLst/>
          </a:prstGeom>
          <a:effectLst>
            <a:outerShdw blurRad="50800" dist="38100" dir="2700000" algn="tl" rotWithShape="0">
              <a:prstClr val="black">
                <a:alpha val="40000"/>
              </a:prstClr>
            </a:outerShdw>
          </a:effectLst>
        </p:spPr>
        <p:txBody>
          <a:bodyPr>
            <a:spAutoFit/>
          </a:bodyPr>
          <a:lstStyle/>
          <a:p>
            <a:pPr fontAlgn="auto">
              <a:spcBef>
                <a:spcPts val="0"/>
              </a:spcBef>
              <a:spcAft>
                <a:spcPts val="0"/>
              </a:spcAft>
              <a:defRPr/>
            </a:pPr>
            <a:r>
              <a:rPr lang="en-US" sz="3200" dirty="0">
                <a:latin typeface="+mn-lt"/>
                <a:cs typeface="+mn-cs"/>
              </a:rPr>
              <a:t> </a:t>
            </a:r>
            <a:r>
              <a:rPr lang="en-US" sz="3200" dirty="0">
                <a:solidFill>
                  <a:srgbClr val="002060"/>
                </a:solidFill>
                <a:latin typeface="+mn-lt"/>
                <a:cs typeface="+mn-cs"/>
              </a:rPr>
              <a:t>Major investment incentive instruments are:</a:t>
            </a:r>
            <a:endParaRPr lang="tr-TR" sz="3600" dirty="0">
              <a:solidFill>
                <a:srgbClr val="002060"/>
              </a:solidFill>
              <a:latin typeface="+mn-lt"/>
              <a:cs typeface="+mn-cs"/>
            </a:endParaRPr>
          </a:p>
          <a:p>
            <a:pPr fontAlgn="auto">
              <a:spcBef>
                <a:spcPts val="0"/>
              </a:spcBef>
              <a:spcAft>
                <a:spcPts val="0"/>
              </a:spcAft>
              <a:defRPr/>
            </a:pPr>
            <a:endParaRPr lang="tr-TR" sz="2800" dirty="0">
              <a:solidFill>
                <a:schemeClr val="tx1">
                  <a:lumMod val="75000"/>
                  <a:lumOff val="25000"/>
                </a:schemeClr>
              </a:solidFill>
              <a:latin typeface="+mn-lt"/>
              <a:cs typeface="+mn-cs"/>
            </a:endParaRPr>
          </a:p>
        </p:txBody>
      </p:sp>
      <p:sp>
        <p:nvSpPr>
          <p:cNvPr id="4" name="Dikdörtgen 3"/>
          <p:cNvSpPr/>
          <p:nvPr/>
        </p:nvSpPr>
        <p:spPr>
          <a:xfrm>
            <a:off x="422275" y="1989138"/>
            <a:ext cx="6845300" cy="522287"/>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fontAlgn="auto">
              <a:spcBef>
                <a:spcPts val="0"/>
              </a:spcBef>
              <a:spcAft>
                <a:spcPts val="0"/>
              </a:spcAft>
              <a:defRPr/>
            </a:pPr>
            <a:r>
              <a:rPr lang="tr-TR" sz="2800" b="1" dirty="0"/>
              <a:t>1) </a:t>
            </a:r>
            <a:r>
              <a:rPr lang="tr-TR" sz="2800" b="1" dirty="0" err="1"/>
              <a:t>Exemption</a:t>
            </a:r>
            <a:r>
              <a:rPr lang="tr-TR" sz="2800" b="1" dirty="0"/>
              <a:t> </a:t>
            </a:r>
            <a:r>
              <a:rPr lang="tr-TR" sz="2800" b="1" dirty="0" err="1"/>
              <a:t>from</a:t>
            </a:r>
            <a:r>
              <a:rPr lang="tr-TR" sz="2800" b="1" dirty="0"/>
              <a:t> </a:t>
            </a:r>
            <a:r>
              <a:rPr lang="tr-TR" sz="2800" b="1" dirty="0" err="1"/>
              <a:t>customs</a:t>
            </a:r>
            <a:r>
              <a:rPr lang="tr-TR" sz="2800" b="1" dirty="0"/>
              <a:t> </a:t>
            </a:r>
            <a:r>
              <a:rPr lang="tr-TR" sz="2800" b="1" dirty="0" err="1"/>
              <a:t>duties</a:t>
            </a:r>
            <a:endParaRPr lang="tr-TR" sz="2800" dirty="0"/>
          </a:p>
        </p:txBody>
      </p:sp>
      <p:sp>
        <p:nvSpPr>
          <p:cNvPr id="8" name="Dikdörtgen 7"/>
          <p:cNvSpPr/>
          <p:nvPr/>
        </p:nvSpPr>
        <p:spPr>
          <a:xfrm>
            <a:off x="422275" y="2724150"/>
            <a:ext cx="6845300" cy="522288"/>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fontAlgn="auto">
              <a:spcBef>
                <a:spcPts val="0"/>
              </a:spcBef>
              <a:spcAft>
                <a:spcPts val="0"/>
              </a:spcAft>
              <a:defRPr/>
            </a:pPr>
            <a:r>
              <a:rPr lang="tr-TR" sz="2800" b="1" dirty="0"/>
              <a:t>2) VAT </a:t>
            </a:r>
            <a:r>
              <a:rPr lang="tr-TR" sz="2800" b="1" dirty="0" err="1"/>
              <a:t>exemption</a:t>
            </a:r>
            <a:endParaRPr lang="tr-TR" sz="2800" b="1" dirty="0"/>
          </a:p>
        </p:txBody>
      </p:sp>
      <p:sp>
        <p:nvSpPr>
          <p:cNvPr id="9" name="Dikdörtgen 8"/>
          <p:cNvSpPr/>
          <p:nvPr/>
        </p:nvSpPr>
        <p:spPr>
          <a:xfrm>
            <a:off x="422275" y="3429000"/>
            <a:ext cx="6845300" cy="523875"/>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fontAlgn="auto">
              <a:spcBef>
                <a:spcPts val="0"/>
              </a:spcBef>
              <a:spcAft>
                <a:spcPts val="0"/>
              </a:spcAft>
              <a:defRPr/>
            </a:pPr>
            <a:r>
              <a:rPr lang="tr-TR" sz="2800" b="1" dirty="0"/>
              <a:t>3- </a:t>
            </a:r>
            <a:r>
              <a:rPr lang="en-US" sz="2800" b="1" dirty="0"/>
              <a:t> </a:t>
            </a:r>
            <a:r>
              <a:rPr lang="en-US" sz="2800" b="1" dirty="0"/>
              <a:t>Regional Investment Incentives Scheme</a:t>
            </a:r>
            <a:endParaRPr lang="tr-TR" sz="2800" dirty="0"/>
          </a:p>
        </p:txBody>
      </p:sp>
      <p:sp>
        <p:nvSpPr>
          <p:cNvPr id="10" name="Dikdörtgen 9"/>
          <p:cNvSpPr/>
          <p:nvPr/>
        </p:nvSpPr>
        <p:spPr>
          <a:xfrm>
            <a:off x="422275" y="4149725"/>
            <a:ext cx="6845300" cy="522288"/>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pPr fontAlgn="auto">
              <a:spcBef>
                <a:spcPts val="0"/>
              </a:spcBef>
              <a:spcAft>
                <a:spcPts val="0"/>
              </a:spcAft>
              <a:defRPr/>
            </a:pPr>
            <a:r>
              <a:rPr lang="tr-TR" sz="2800" b="1" dirty="0"/>
              <a:t>4- </a:t>
            </a:r>
            <a:r>
              <a:rPr lang="en-US" sz="2800" b="1" dirty="0"/>
              <a:t>Large-Scale </a:t>
            </a:r>
            <a:r>
              <a:rPr lang="en-US" sz="2800" b="1" dirty="0"/>
              <a:t>Investment Incentives Scheme</a:t>
            </a:r>
            <a:endParaRPr lang="tr-TR" sz="2800" dirty="0"/>
          </a:p>
        </p:txBody>
      </p:sp>
      <p:sp>
        <p:nvSpPr>
          <p:cNvPr id="12" name="Dikdörtgen 11"/>
          <p:cNvSpPr/>
          <p:nvPr/>
        </p:nvSpPr>
        <p:spPr>
          <a:xfrm>
            <a:off x="422275" y="4868863"/>
            <a:ext cx="6845300" cy="523875"/>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fontAlgn="auto">
              <a:spcBef>
                <a:spcPts val="0"/>
              </a:spcBef>
              <a:spcAft>
                <a:spcPts val="0"/>
              </a:spcAft>
              <a:defRPr/>
            </a:pPr>
            <a:r>
              <a:rPr lang="tr-TR" sz="2800" b="1" dirty="0"/>
              <a:t>5</a:t>
            </a:r>
            <a:r>
              <a:rPr lang="en-US" sz="2800" b="1" dirty="0"/>
              <a:t>- </a:t>
            </a:r>
            <a:r>
              <a:rPr lang="en-US" sz="2800" b="1" dirty="0"/>
              <a:t>Strategic Investment Incentives Scheme</a:t>
            </a:r>
            <a:endParaRPr lang="tr-TR" sz="2800"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down)">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8" grpId="0" animBg="1"/>
      <p:bldP spid="9" grpId="0" animBg="1"/>
      <p:bldP spid="10"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AutoShape 2" descr="data:image/jpeg;base64,/9j/4AAQSkZJRgABAQAAAQABAAD/2wCEAAkGBxQTEhQUExQVFRUXFxQYFxcXFRcXGBUYFBUWFxgVFBcYHCggGBolHBQUITEhJSkrLi4uFx8zODMsNygtLisBCgoKDg0OFxAQGiwcHBwsLCwsLCwsLCwsLCwrLCwsLCwsLCwsLCwsLCwsLCwsLCwsLCw3NzcsLissLCsrNywrK//AABEIALUBFwMBIgACEQEDEQH/xAAcAAABBQEBAQAAAAAAAAAAAAAAAwQFBgcCAQj/xABBEAABAwEFBAcFBgUDBQEAAAABAAIRAwQFEiExBkFRYSIycYGRobETQlLB0WJygpLh8AcVI1PxFDNDFpOiwtI0/8QAGQEAAwEBAQAAAAAAAAAAAAAAAAECAwQF/8QAJBEBAQACAwACAgEFAAAAAAAAAAECEQMSITFBE1EEIkJhocH/2gAMAwEAAhEDEQA/ALJTzBHEJrZ6p04JWmYSFp6L53O9VzbevIf03p1TeoulVTpj003FJ06qfUKm45g6jioelUTplohLbLLFDbQ3Z7E4mE+zcYaB7pjTsUeG+2gEltZoycPfb8JjU8PBW68OnQqD7MjtGYVJA0I1HcufK9MtxGtzSUuvaWtZ34MXtGgiWO1zAMcitCue+adobLDBGrTqPqFmFrrYmh7RGOQ+MjiGs8ZCLHanUnB1NxEHLs5rswy3NufLH1sKTrU8QhMLivVtdk5Bw6zfmOSk1qyNrPZAzROUIQAhCEAIQhACEIQAhCEB4SmbbyZO/thPVAX1Zyzpt6u/7J49iz5MrjNwJ1lQESDK6VRs9se0y1w+vapJ18Et0AO86+Cic+OvQnEKt07xdiMOJ5FStkvEOgHI+RTw58cgfoQhbAIQhAC8XqEAIQhAZQ167qdMQVHirCWo1VyV7PV1TyyzThj1yIJneuhTz1b3j6Jbp0uyonlmYSZKZMyPu+aX/wBXHD1Su2WU/R3etoDKRE6wO6VWRTj5Ja8LWXuAk5GTxlIVHFxGm+dw7ysc/ay1opZoPtGnMQHRMGR3ZZSkLxq/02wAB7SAByGZ5nMJWzO6ZP2HT4JpbbK+pSo4GyQ6sSJA0DOJjRdHBfNMOX5SmzN6mm/LUZ/eb7zeca+K1Oy1w9oe0yCJBWI0HdJrpgjTPPQ7vALTdibdipupn3cx9136ronlY5TzazIQEK0BCEIAQhCAEIQgEKhqT0cJHAyD4pJ1tw9drm8xmPEJ4vCFNxv1QTpWhrtCClC2dUwtd2g5sOF3ke0JjRvN9N2GqNPHtB3hReTr5kBb7jzxUu9u78PBQ1V7mHpMcO1pV1pvBAIMgpnfVHFRdGoz8Mz5SseXhnW5YhUC4dZunp+i6p2spq6rBII4+m9NhW0H7C8ic8t3idi8Wa9eg2QSYEpdt6N3ghVey1yYAT1lPivTw/kZWeEslK1Ndo4JZVoclIXZaHTh1HoujDl35QlUIQtwEIQgMJsV4U6o6Jz4HI+CkKQWdhsQQTOsj95KTs19VWRJxDmM/FcT15yftd2ujeuhVVWpX+T7vnHqvTfzpjDn2z6JbX3xWr/UJla7zjotzPoq862VHHpGBvA+acUGyclNqMs59JSwZzP6nt80qKx4T2gHTkm9OoQQl4IGkkkRnqeSzYUrSccNVx+HCNPey3LoWktoFwEljw4Dk8YT5hvikbfTc2h0RPSBdnoM4PZKZWe1ZZgkOBDhxDvTd4Lr4cf6XPyX1zHRB0MHXfyVz2CtP9VonVrmx2Zqre2a0EPDXciCZy90gj1U7sfBtVPAA0TMCY6gnCtftH1WooQELRkEIQgBCEIAQhCAEIQgBMb1sIqsj3hmCnyFOWMymqEHsxWOF7HasPkZy8QVL2l0McTuB9Eyu6kG1a3Elvz+qUvp8UXnlHjksMb14bv62evVBriauAauiAPtaBImiQ8jgczuyKsmy1gBqPru93Jp5x0j3CB4pxYLia9xe/NmIkNGWLPU8l4XF/Dzzkyn91/0uoe7aL3noBx7P/YnJWSzXS73nAchmfHRS9OkGgBoAA3AQu17fD/FmE1fWZnSu1g1l3afknLKYGgA7F2hdMxk+AEIQqAQhCA+aLXYcB5HQgZeB38kkbIYkQea1DanZF1IOezp0zqCJI4Yhv8AvDNUl93EHouidxMd06HyK4s8bi9DDOZIRtApxSpkaR9Ozgnr6DmnpNI/wug3XI+Cztq9wWez8U+oU4gDKYzSVGnlvn6cE9ZTJEGJzPF2es96lNoYQOM5RA8k4EMBc4afuBzKRFoYzISXHjr3ncmFotBL5e7AW6Cd05QPmrwwtrPLLSUbaBBqCSC0ggc4Ab4kdkJlQHHMajLwQ+rjGGNTMgRMTA1z18l2141M4R1uce6DxInwXbJqOe+un1XMAGQDiT0m4mumIGc5xlCtuwlnxVw+AMLSYAgDFkI4Kq2ehUa5wxnAcQIzzaROIbtDE8VpWxNgLKRe7IvMgcGjIInyV+FjC9SNotDWCXZJBt5MP7CrbPR6hN22tp4rsV28U9gqhcioOIXoKA9QhCAELxxULXvdsxiwpW6OTabQoazXg1w/3J706BO5096NjQnDX5Ob5gpltRaQGBm9xHgCurwJGF/wkeahfbmtaJGcZDu3+pXBz5axywn3/wBaY479TNnpdFtFuQABqHtzIUxTYAABoFH2ZpYIae3LU80t7V/LwXRw8fWe/KKeptUtrBlPhmmVutxaADAlMnDfu4rTLPRzHaW/mTOfggXkzn4KJleqe9PpEy23MPvJVtZp0I8VARKMCfejosYQq81zho4jvQn+QuieqMDgQdDksp232cq0nF1F3Rd7pEju4di1lIWuytqNLXCQfLsVZY7LHLT5to16zOq8iNRPA5yNMyndmvatPSaxwj4Rmd+Y7letrdii0l7MxxA9QqQ+yOb0Ssbg3mRdl8PjKmwA8d3YCkq1sqHrOIHDIDyXAonE4kZAdEachl5rqjZhibIJByPI6pTigude0QCczlvA38pTh9JpJeYnju5AcgISjKWTYE66GQYIyGXBOhSLXmGw0kYY+HLQiSDn6rWeIvrmy0S+YMd2+NBw7SvGkVWupCnBkQR8TfiB0MZEp02z/wBTHiDWvHSa8ES4xJDZkjnkpu6LoqVnZS1mWJ7us4Ddlu5D9UbJ1sxcxqva2SabYxu1BjRo+yPNabTaAABkBkExu2zUqDMDMhvO8niUt/qp6sKp4i+kr3sRqtAaYIVVt10Vm+6SOWas1rtNUdUDwUdWt9eOi4A8w35qbqnjuKnVtdWmdXtjmR6rmntPXaevi+80FTtrtdpI/wBykeIdSB9CqvelltrxiayznPVjcLp7CVGv01ln3EyzbSoOtTaewkT6p1S25p+9TcOwg/RUCpZbxHWsrncMiJ8CmdptVpp/7tkqsGkwSiXIWY1rVn20s5iXFv3gfkpOhf1F2lVnYXAeqwxt8N95tRp5sPyTqheNN3veII9Qq7VPSNzNtDmnC5rstxB9FTb0sNSSQ0nuVMo2pozDgD2wpGjeVUaVHeJSuWxMdPbQC2ZBHkmn+vqN6r3DsJUh/OquhM9ufqmVe+nalrDHFg+SlcqYuK8atRtU1KjnMaAACZGI5+g80j/PHWd39PDiObi4TAOgHD9UuJ9m1uENLuk/CIAnd2qNrXUxzi973Zk7w1vZn9Vx3kx/Lu/Sr5EgNva+hZTPcR808p7fuHWognk+PUKrWiyUDlTtLGv3B1RjgTuBgz6qDvqpabKf61Lo7ntOJh79x5GF14cnb4ZXqut7bae1IBpYAPexTmd2ibWbaapTeYdLcuicwfos8qbQk+6m7L/IObZG+CnlhlVTLGNtsG1FnqZOPsXc82nv3foplpBEtIcOLTIWH2W9KVSA14B4OyPjodSpi7Lxq0nFzHuaY7szP0WXa4/Kusvw1hpXWJZ9Q23rt67WPHGIPiFLWXbig6MbXsJO7pCAJniqmcK41ai5CiqG0lmdGGswfeBadJ3hCrcTqrwhcVXgCSo6vbCRwH71XRaxkSFR7d8Ks31s7QrSWyx3EDontCfUziKcYeCV9VPGeW3ZWswy1sjix3H7LsvBR1W7a7OtRfyJou9WrVWrueanSuzJqdjrHJtFx5exqfPJSli2ctTvd9kOJhvlmVosrwBGi7K3dWyLKZxPcXu8u86qxMpgCAABwC7lEp6hbeFihrzc2m1zsYgaz6AhSz6vZ45KsXvdjqzyCXFo0DW5KclY/KFqbYNZ1qjmDnnvXTduKZ/5qJ+9H6KKt+wdR564GusE8oA070xo/wAK3kzUrBreTZPiY9FnuT5rS/4i0U9qGOGXsn/ddHzK8N9tOtMfn9Mkhcv8PqdBxIq1CSIMYAI1+E8FLt2Xoz0mud2ud8ku41CFDaKmMs+94+iVfelImSxpJM5wR3JR2y9m30G8s3//AFkmtXYqylwIa5pG4PdGfHFIR3LUOaV7UxkKdMdzfmFH3pezfgp+Q8YhOWbK2UTNMmd+N7hPIT6KOtGxNkb03RhnVz3Fo7Z6veql39lVNv8ApVrU4GlgIbI6MR3cVD1LstrMof3TC1yxXTQa0BgEDQscITsWGnz78X6q9pYtTfbpgCoT90lT2zFjtVSsPbjBTZ0nFzYxQcmN5n5LTWXY3Vsdv+FGW6XPFJuZJjJRyZax8XhLaiL7tleALO0FziZc7RoG/hJlLWuxC12T2dUAPLQZAybUG8D5K0UbKKbcGEjuJnnKQr2cQY11jSY+awvD1xlnzCyy3WQVNjrWOrTxR8JG5aJVEhzKgkOaA4OzmW5zzUxY3Nc10g5A6GJy3juUbYqRqVIHb81HNydumvtGmL0KcPGWU7+E71YXXBTqCQcB5iR5ZhaLeNytc3pUmOO8ubu5EQot9ytHV6HLFI812205Izy17L1myWgPA3sIJ8NU1putFD42jg4GPNXy12OqwSG4wNcOo7vokrBXq1R/TbUcObTHi7JK39nr9KpRvgnrtHaMk/bUx9XhHj+ispuKs/N1Cl+INB/8U6stw1WDo0qLZ1hx+crO9Fy5Kpjc0xmDn5n6BeK9Cw1f7dPuIj0Ql1x/Z7rR76tOFkjiFAi+6fvtI5hSt8WfG0hZ1elavQJx0/aN+JuveCunJjjpc23xQ/uR2tcPMBLfzyj/AHmeYjyWXu2jonrY2nmw/JIG+aH9weB+ijdX1jWW33QETWZ470Vb9s41rMHj9M1kL71pf3W+KRfetL+6PFLdLrGtP2ssomazvw03Hw6K4dtjZgMjUdH2YnxhZC+9qX9z1PySFS+qfxOP4Sn6NRq9o2/oNGVNx7SAmNPburWdhs9nBPMkgc3HIAKobM3M619MhzaMxJyNQ720+XF25aZYbBTotDWNDQNw47yeJ5lZ5Z68VMYLDUtBzqvaD8NNgA7MbhiPdCdutPHEeUj0lNX1JJmA0DUZnPdEa+K9oAAAySYy7BlkFnu09Q+a/gIXaQpv1/cL3M/v5oBxumR++C8FQ8EkKoH7lKtO6fqgnpq8suK6gHmuzZ3Hqgdrt3YN6Up2EjUyqmNpdoZVKA1z+ia1KonIZ88w4bwd3ipp1jkH/wCvoE2N0tGoGc6uJ1/Cn+PId4yn+Il3f6WsyrQllOqJwgkBrxrEaAyDHaq/Q2mtLchWfHMz6rXtqNlqVsYxtUuAZ1cD43Rvaqfa/wCFDdaNqqN++1rx5QVchbM9nNo7TVfhc5pY0EucWNkDQAEbyV7aNoPY1ZDQ4wZzjDOkKVp7J17LZS2kBXqZudhIaXu0AAduHas8/wBBbjULDZapqHUYDv56R3qeu7v9Ne2Mx8+1+o7bH4HDsfPyS7dsp1xDta0qtWLY68HCTRbTGf8AuVWjyElSbdjLQM3VqA7BVd6MVesvEjYNpKTHOJJ6W7AcuyCnNDaOysMtJb+BxzUfS2CqPH/6af8A237+1e1P4b1vdtFI9rXhKYSfQ8SVfbCzHV//AIOUba9rLHHWcTyafmmFq/hrbPcfQd+NzfVqr957D2+nJNne4DeyHjyMq9F4uNw3/QtNQsYC2BMuynkArJTbAAiIWK2CnVpVBLXseCDm0tOvAhaFcu0tR8NdSdUP2AT/AIWPJdVpjNxaxTBEryM4RYsTxPsqlP74APqnYsr+APeo1s/g19khOxQeNQUJ6LZ4+1O4AeJ+ia2ihj6wHbAS5PNcvaQuq1jFftmydnqSXNg9wVZt+xNEOMYgNxBnPwyWilh4Lk0Z3JK2yKrsa0k4XPH3mZeIKY19jqjdC0+R8CtmrWYHVo8FGWm7GHdB4lGxtj79m6gMYc+xd2PZp76jGuyDnNBOeQJgladUu1zczEDv8l1ZgC1zSM8Liw78TBiwnj2p34CSpxThjGQxgDWADqgDIZBLh5w5ju/yoyz3lTrNDmPAndMbtDwTilLSMjJzg5+J0XHa209dTxe5u5JZrHBoESRlrA1ntSrKwI/fySwqDiEE4pVQdeiTuTqdJOXn4BcYhvjyS9jpB7gBHdyVSbKurFZy+SBhbzGvYpWnRDdB9Uo0QIAyXoK6ccJGFytA5IDF0gq0vA0ILV4SVy4lIzZ1OeEJq+nEZDPx70/cYEwCuMtY8FNhmjWpzTZI+aULB/lctJAyH6pG4qWf9/RR9paT0Rl35jmIzUt7TWcxuSFZk5jUeiYN6FINETKVC4SgHYmTyV2J/wAZLkleOORPDNMGtvcx4LXNa+ZHSaDprruTaiwNENAaBuaAB4BJ2Cr7Sk1wMlsh3edUu0Hcue3bWTQKAuixehvFAcZyhKRwQgGLbxpne0cM48ZCW9sCMqjT2Qf/AGUK7Zes3q1GntaR6FJuuC0DdTPefottVPiecXbn5jwz45r3HIknw3KEbdNoiMA/NklWXVaPhaPxI9HiYFSABBPhl2pGs8Z5tb2mZ7pCZi5K51LR+In5JzZ9nXe9U/K36lGqXhharc1gkNdUdygDxOg8VX7PStdWt7ZzQymxr2sY2cIL4kyc3OyzKv1nuWm3UFx+0Z8tFIizA5QqmJdmG2Wk6hWwuloJPYZVpsVcx0ahA/MPAq7XnsvSrCCAqzatg6rZ9lUkfC7MLHk4t+xrhyT7NLNfZ6ssjP3S3QvG4/YPinX86ZGbRA1h5AyAd8PBwUBadl7ZTJPs8XSxdE8HNdHkfzKMrWa0MydQq6QYaT7hZ6Fvgsvx1p2i6P2kptJ/pjKf+TTCQ0+7xIU3snezaxqQ0NwyIDic2uIO4b/VZBXtDs8VOoCQ4HoH3qYaT+ZoKsv8P74La1TouHvwREggBwHfmrwwsqMvY2IaL1IWSu17QWmQRl++KXJXS5nAnivUMC9SMIJXq8cEE8CAvA1eIN44BItOoCWidRkuoAS0ezc5DmkAd6UtD9yQq1GtaS4w0ZkpGrN87ZNs1pNB1PFAYcQfHWGkYfmnFn2zs5GYI/EFV7yumnaar6z8OJx+OCANB3BI/wDR1LcTu/5fqUtq1FwftnZRxPeFXr5/ihRaHNZScZykvAGeuQGaZnYqkNSf+5r5ppadiKEEnCfx5o2NQndu1RpVcdPqHcdCDuKv123xRr9U4H/A7L8pWTi7zRfgwzTByM5j6hTNndizadf381hlLK1mrGmmRrK7DlVrsvaqxoaSHDOA8SB3qVZfDMsbXMPLpN8swiZFcUxh5rxNKVrY/qPYTwxAHzQq3E6WL2IR7EJVC6mBH2K9FEJVCAT9kvRTC7QgOcC9AXqEAIQhACTdRB1ASiEAyrXbTOrR4KHt11Um5hoB4gKypjeFlxAwhUqsWG8jScYgic28eY4FWaxXlTqjJ2fA5H9VQL7uutTeXslMbPfWE/1AWnis/YvrK1oL1UWw7SOGj8Q4HNTFHaUHrDvBT7JuNWGUKJZflInUjuS1K9aRHX8U9lpILwhMal7Ufj8Fw69aYiHeSNjSQLkm85TCjKt/sAMBRtq2gMZlrQls5Km7RWDRmfr4Km7X30Gs6TgAT0WzmTxckLRfheYpgvPHcnt2XG6ocVYYjz3diJD+FVsd6NPvDxHEqUp3g34m+IV3o3DR302/lCdNuSj/AG2flCOo7s/qXgPib4hMa9tB38dM1qTbooj/AI2flC7/AJdT3Nb4BHQd2E2+o86MeTnnhMb1DUrTaKLpaC3iCMjHEL6Lq3Uw+6PBRNu2UpP90I6juy+7drGkAVmFh4tkj6hWCzW9jxLKjXd+fgnd4fw4aeoYUFaP4c125tI8YWd4v0ucicEcAe75rxQDdmbxp9Uujtn1Xij8VV3jbUIQupzBCEIAQhCAEIQgBCEIAQhCAEIQgE6lFrtQFF2zZ2jU1YFMIQe1MtGwVI5sLmdhTR2xNVvUrn8QV+QlqH2rPf8Apa1jR7Cj+QW0fAe9aDCIS6w+9UAXDbfsDvSjNm7WdXsHmr3CIR1g71Sm7IVT16xH3RHqnVDYmlq8ueftOPorXCE9J7VG2W5qVPqtAT5tIDQJVCZOQF0hCAEIQgBCEIAXkL1CA8woXqEAIQhACEIQAhCEAIQhACEIQAhCEAIQhACEIQAhCEAIQhACEIQAhCEAIQhACEIQAhCEAIQhACEIQAhCEB//2Q=="/>
          <p:cNvSpPr>
            <a:spLocks noChangeAspect="1" noChangeArrowheads="1"/>
          </p:cNvSpPr>
          <p:nvPr/>
        </p:nvSpPr>
        <p:spPr bwMode="auto">
          <a:xfrm>
            <a:off x="117475" y="-144463"/>
            <a:ext cx="304800" cy="304801"/>
          </a:xfrm>
          <a:prstGeom prst="rect">
            <a:avLst/>
          </a:prstGeom>
          <a:noFill/>
          <a:ln w="9525">
            <a:noFill/>
            <a:miter lim="800000"/>
            <a:headEnd/>
            <a:tailEnd/>
          </a:ln>
        </p:spPr>
        <p:txBody>
          <a:bodyPr/>
          <a:lstStyle/>
          <a:p>
            <a:endParaRPr lang="sl-SI">
              <a:latin typeface="Calibri" pitchFamily="34" charset="0"/>
            </a:endParaRPr>
          </a:p>
        </p:txBody>
      </p:sp>
      <p:sp>
        <p:nvSpPr>
          <p:cNvPr id="20482" name="AutoShape 4" descr="data:image/jpeg;base64,/9j/4AAQSkZJRgABAQAAAQABAAD/2wCEAAkGBxQTEhQUExQVFRUXFxQYFxcXFRcXGBUYFBUWFxgVFBcYHCggGBolHBQUITEhJSkrLi4uFx8zODMsNygtLisBCgoKDg0OFxAQGiwcHBwsLCwsLCwsLCwsLCwrLCwsLCwsLCwsLCwsLCwsLCwsLCwsLCw3NzcsLissLCsrNywrK//AABEIALUBFwMBIgACEQEDEQH/xAAcAAABBQEBAQAAAAAAAAAAAAAAAwQFBgcCAQj/xABBEAABAwEFBAcFBgUDBQEAAAABAAIRAwQFEiExBkFRYSIycYGRobETQlLB0WJygpLh8AcVI1PxFDNDFpOiwtI0/8QAGQEAAwEBAQAAAAAAAAAAAAAAAAECAwQF/8QAJBEBAQACAwACAgEFAAAAAAAAAAECEQMSITFBE1EEIkJhocH/2gAMAwEAAhEDEQA/ALJTzBHEJrZ6p04JWmYSFp6L53O9VzbevIf03p1TeoulVTpj003FJ06qfUKm45g6jioelUTplohLbLLFDbQ3Z7E4mE+zcYaB7pjTsUeG+2gEltZoycPfb8JjU8PBW68OnQqD7MjtGYVJA0I1HcufK9MtxGtzSUuvaWtZ34MXtGgiWO1zAMcitCue+adobLDBGrTqPqFmFrrYmh7RGOQ+MjiGs8ZCLHanUnB1NxEHLs5rswy3NufLH1sKTrU8QhMLivVtdk5Bw6zfmOSk1qyNrPZAzROUIQAhCEAIQhACEIQAhCEB4SmbbyZO/thPVAX1Zyzpt6u/7J49iz5MrjNwJ1lQESDK6VRs9se0y1w+vapJ18Et0AO86+Cic+OvQnEKt07xdiMOJ5FStkvEOgHI+RTw58cgfoQhbAIQhAC8XqEAIQhAZQ167qdMQVHirCWo1VyV7PV1TyyzThj1yIJneuhTz1b3j6Jbp0uyonlmYSZKZMyPu+aX/wBXHD1Su2WU/R3etoDKRE6wO6VWRTj5Ja8LWXuAk5GTxlIVHFxGm+dw7ysc/ay1opZoPtGnMQHRMGR3ZZSkLxq/02wAB7SAByGZ5nMJWzO6ZP2HT4JpbbK+pSo4GyQ6sSJA0DOJjRdHBfNMOX5SmzN6mm/LUZ/eb7zeca+K1Oy1w9oe0yCJBWI0HdJrpgjTPPQ7vALTdibdipupn3cx9136ronlY5TzazIQEK0BCEIAQhCAEIQgEKhqT0cJHAyD4pJ1tw9drm8xmPEJ4vCFNxv1QTpWhrtCClC2dUwtd2g5sOF3ke0JjRvN9N2GqNPHtB3hReTr5kBb7jzxUu9u78PBQ1V7mHpMcO1pV1pvBAIMgpnfVHFRdGoz8Mz5SseXhnW5YhUC4dZunp+i6p2spq6rBII4+m9NhW0H7C8ic8t3idi8Wa9eg2QSYEpdt6N3ghVey1yYAT1lPivTw/kZWeEslK1Ndo4JZVoclIXZaHTh1HoujDl35QlUIQtwEIQgMJsV4U6o6Jz4HI+CkKQWdhsQQTOsj95KTs19VWRJxDmM/FcT15yftd2ujeuhVVWpX+T7vnHqvTfzpjDn2z6JbX3xWr/UJla7zjotzPoq862VHHpGBvA+acUGyclNqMs59JSwZzP6nt80qKx4T2gHTkm9OoQQl4IGkkkRnqeSzYUrSccNVx+HCNPey3LoWktoFwEljw4Dk8YT5hvikbfTc2h0RPSBdnoM4PZKZWe1ZZgkOBDhxDvTd4Lr4cf6XPyX1zHRB0MHXfyVz2CtP9VonVrmx2Zqre2a0EPDXciCZy90gj1U7sfBtVPAA0TMCY6gnCtftH1WooQELRkEIQgBCEIAQhCAEIQgBMb1sIqsj3hmCnyFOWMymqEHsxWOF7HasPkZy8QVL2l0McTuB9Eyu6kG1a3Elvz+qUvp8UXnlHjksMb14bv62evVBriauAauiAPtaBImiQ8jgczuyKsmy1gBqPru93Jp5x0j3CB4pxYLia9xe/NmIkNGWLPU8l4XF/Dzzkyn91/0uoe7aL3noBx7P/YnJWSzXS73nAchmfHRS9OkGgBoAA3AQu17fD/FmE1fWZnSu1g1l3afknLKYGgA7F2hdMxk+AEIQqAQhCA+aLXYcB5HQgZeB38kkbIYkQea1DanZF1IOezp0zqCJI4Yhv8AvDNUl93EHouidxMd06HyK4s8bi9DDOZIRtApxSpkaR9Ozgnr6DmnpNI/wug3XI+Cztq9wWez8U+oU4gDKYzSVGnlvn6cE9ZTJEGJzPF2es96lNoYQOM5RA8k4EMBc4afuBzKRFoYzISXHjr3ncmFotBL5e7AW6Cd05QPmrwwtrPLLSUbaBBqCSC0ggc4Ab4kdkJlQHHMajLwQ+rjGGNTMgRMTA1z18l2141M4R1uce6DxInwXbJqOe+un1XMAGQDiT0m4mumIGc5xlCtuwlnxVw+AMLSYAgDFkI4Kq2ehUa5wxnAcQIzzaROIbtDE8VpWxNgLKRe7IvMgcGjIInyV+FjC9SNotDWCXZJBt5MP7CrbPR6hN22tp4rsV28U9gqhcioOIXoKA9QhCAELxxULXvdsxiwpW6OTabQoazXg1w/3J706BO5096NjQnDX5Ob5gpltRaQGBm9xHgCurwJGF/wkeahfbmtaJGcZDu3+pXBz5axywn3/wBaY479TNnpdFtFuQABqHtzIUxTYAABoFH2ZpYIae3LU80t7V/LwXRw8fWe/KKeptUtrBlPhmmVutxaADAlMnDfu4rTLPRzHaW/mTOfggXkzn4KJleqe9PpEy23MPvJVtZp0I8VARKMCfejosYQq81zho4jvQn+QuieqMDgQdDksp232cq0nF1F3Rd7pEju4di1lIWuytqNLXCQfLsVZY7LHLT5to16zOq8iNRPA5yNMyndmvatPSaxwj4Rmd+Y7letrdii0l7MxxA9QqQ+yOb0Ssbg3mRdl8PjKmwA8d3YCkq1sqHrOIHDIDyXAonE4kZAdEachl5rqjZhibIJByPI6pTigude0QCczlvA38pTh9JpJeYnju5AcgISjKWTYE66GQYIyGXBOhSLXmGw0kYY+HLQiSDn6rWeIvrmy0S+YMd2+NBw7SvGkVWupCnBkQR8TfiB0MZEp02z/wBTHiDWvHSa8ES4xJDZkjnkpu6LoqVnZS1mWJ7us4Ddlu5D9UbJ1sxcxqva2SabYxu1BjRo+yPNabTaAABkBkExu2zUqDMDMhvO8niUt/qp6sKp4i+kr3sRqtAaYIVVt10Vm+6SOWas1rtNUdUDwUdWt9eOi4A8w35qbqnjuKnVtdWmdXtjmR6rmntPXaevi+80FTtrtdpI/wBykeIdSB9CqvelltrxiayznPVjcLp7CVGv01ln3EyzbSoOtTaewkT6p1S25p+9TcOwg/RUCpZbxHWsrncMiJ8CmdptVpp/7tkqsGkwSiXIWY1rVn20s5iXFv3gfkpOhf1F2lVnYXAeqwxt8N95tRp5sPyTqheNN3veII9Qq7VPSNzNtDmnC5rstxB9FTb0sNSSQ0nuVMo2pozDgD2wpGjeVUaVHeJSuWxMdPbQC2ZBHkmn+vqN6r3DsJUh/OquhM9ufqmVe+nalrDHFg+SlcqYuK8atRtU1KjnMaAACZGI5+g80j/PHWd39PDiObi4TAOgHD9UuJ9m1uENLuk/CIAnd2qNrXUxzi973Zk7w1vZn9Vx3kx/Lu/Sr5EgNva+hZTPcR808p7fuHWognk+PUKrWiyUDlTtLGv3B1RjgTuBgz6qDvqpabKf61Lo7ntOJh79x5GF14cnb4ZXqut7bae1IBpYAPexTmd2ibWbaapTeYdLcuicwfos8qbQk+6m7L/IObZG+CnlhlVTLGNtsG1FnqZOPsXc82nv3foplpBEtIcOLTIWH2W9KVSA14B4OyPjodSpi7Lxq0nFzHuaY7szP0WXa4/Kusvw1hpXWJZ9Q23rt67WPHGIPiFLWXbig6MbXsJO7pCAJniqmcK41ai5CiqG0lmdGGswfeBadJ3hCrcTqrwhcVXgCSo6vbCRwH71XRaxkSFR7d8Ks31s7QrSWyx3EDontCfUziKcYeCV9VPGeW3ZWswy1sjix3H7LsvBR1W7a7OtRfyJou9WrVWrueanSuzJqdjrHJtFx5exqfPJSli2ctTvd9kOJhvlmVosrwBGi7K3dWyLKZxPcXu8u86qxMpgCAABwC7lEp6hbeFihrzc2m1zsYgaz6AhSz6vZ45KsXvdjqzyCXFo0DW5KclY/KFqbYNZ1qjmDnnvXTduKZ/5qJ+9H6KKt+wdR564GusE8oA070xo/wAK3kzUrBreTZPiY9FnuT5rS/4i0U9qGOGXsn/ddHzK8N9tOtMfn9Mkhcv8PqdBxIq1CSIMYAI1+E8FLt2Xoz0mud2ud8ku41CFDaKmMs+94+iVfelImSxpJM5wR3JR2y9m30G8s3//AFkmtXYqylwIa5pG4PdGfHFIR3LUOaV7UxkKdMdzfmFH3pezfgp+Q8YhOWbK2UTNMmd+N7hPIT6KOtGxNkb03RhnVz3Fo7Z6veql39lVNv8ApVrU4GlgIbI6MR3cVD1LstrMof3TC1yxXTQa0BgEDQscITsWGnz78X6q9pYtTfbpgCoT90lT2zFjtVSsPbjBTZ0nFzYxQcmN5n5LTWXY3Vsdv+FGW6XPFJuZJjJRyZax8XhLaiL7tleALO0FziZc7RoG/hJlLWuxC12T2dUAPLQZAybUG8D5K0UbKKbcGEjuJnnKQr2cQY11jSY+awvD1xlnzCyy3WQVNjrWOrTxR8JG5aJVEhzKgkOaA4OzmW5zzUxY3Nc10g5A6GJy3juUbYqRqVIHb81HNydumvtGmL0KcPGWU7+E71YXXBTqCQcB5iR5ZhaLeNytc3pUmOO8ubu5EQot9ytHV6HLFI812205Izy17L1myWgPA3sIJ8NU1putFD42jg4GPNXy12OqwSG4wNcOo7vokrBXq1R/TbUcObTHi7JK39nr9KpRvgnrtHaMk/bUx9XhHj+ispuKs/N1Cl+INB/8U6stw1WDo0qLZ1hx+crO9Fy5Kpjc0xmDn5n6BeK9Cw1f7dPuIj0Ql1x/Z7rR76tOFkjiFAi+6fvtI5hSt8WfG0hZ1elavQJx0/aN+JuveCunJjjpc23xQ/uR2tcPMBLfzyj/AHmeYjyWXu2jonrY2nmw/JIG+aH9weB+ijdX1jWW33QETWZ470Vb9s41rMHj9M1kL71pf3W+KRfetL+6PFLdLrGtP2ssomazvw03Hw6K4dtjZgMjUdH2YnxhZC+9qX9z1PySFS+qfxOP4Sn6NRq9o2/oNGVNx7SAmNPburWdhs9nBPMkgc3HIAKobM3M619MhzaMxJyNQ720+XF25aZYbBTotDWNDQNw47yeJ5lZ5Z68VMYLDUtBzqvaD8NNgA7MbhiPdCdutPHEeUj0lNX1JJmA0DUZnPdEa+K9oAAAySYy7BlkFnu09Q+a/gIXaQpv1/cL3M/v5oBxumR++C8FQ8EkKoH7lKtO6fqgnpq8suK6gHmuzZ3Hqgdrt3YN6Up2EjUyqmNpdoZVKA1z+ia1KonIZ88w4bwd3ipp1jkH/wCvoE2N0tGoGc6uJ1/Cn+PId4yn+Il3f6WsyrQllOqJwgkBrxrEaAyDHaq/Q2mtLchWfHMz6rXtqNlqVsYxtUuAZ1cD43Rvaqfa/wCFDdaNqqN++1rx5QVchbM9nNo7TVfhc5pY0EucWNkDQAEbyV7aNoPY1ZDQ4wZzjDOkKVp7J17LZS2kBXqZudhIaXu0AAduHas8/wBBbjULDZapqHUYDv56R3qeu7v9Ne2Mx8+1+o7bH4HDsfPyS7dsp1xDta0qtWLY68HCTRbTGf8AuVWjyElSbdjLQM3VqA7BVd6MVesvEjYNpKTHOJJ6W7AcuyCnNDaOysMtJb+BxzUfS2CqPH/6af8A237+1e1P4b1vdtFI9rXhKYSfQ8SVfbCzHV//AIOUba9rLHHWcTyafmmFq/hrbPcfQd+NzfVqr957D2+nJNne4DeyHjyMq9F4uNw3/QtNQsYC2BMuynkArJTbAAiIWK2CnVpVBLXseCDm0tOvAhaFcu0tR8NdSdUP2AT/AIWPJdVpjNxaxTBEryM4RYsTxPsqlP74APqnYsr+APeo1s/g19khOxQeNQUJ6LZ4+1O4AeJ+ia2ihj6wHbAS5PNcvaQuq1jFftmydnqSXNg9wVZt+xNEOMYgNxBnPwyWilh4Lk0Z3JK2yKrsa0k4XPH3mZeIKY19jqjdC0+R8CtmrWYHVo8FGWm7GHdB4lGxtj79m6gMYc+xd2PZp76jGuyDnNBOeQJgladUu1zczEDv8l1ZgC1zSM8Liw78TBiwnj2p34CSpxThjGQxgDWADqgDIZBLh5w5ju/yoyz3lTrNDmPAndMbtDwTilLSMjJzg5+J0XHa209dTxe5u5JZrHBoESRlrA1ntSrKwI/fySwqDiEE4pVQdeiTuTqdJOXn4BcYhvjyS9jpB7gBHdyVSbKurFZy+SBhbzGvYpWnRDdB9Uo0QIAyXoK6ccJGFytA5IDF0gq0vA0ILV4SVy4lIzZ1OeEJq+nEZDPx70/cYEwCuMtY8FNhmjWpzTZI+aULB/lctJAyH6pG4qWf9/RR9paT0Rl35jmIzUt7TWcxuSFZk5jUeiYN6FINETKVC4SgHYmTyV2J/wAZLkleOORPDNMGtvcx4LXNa+ZHSaDprruTaiwNENAaBuaAB4BJ2Cr7Sk1wMlsh3edUu0Hcue3bWTQKAuixehvFAcZyhKRwQgGLbxpne0cM48ZCW9sCMqjT2Qf/AGUK7Zes3q1GntaR6FJuuC0DdTPefottVPiecXbn5jwz45r3HIknw3KEbdNoiMA/NklWXVaPhaPxI9HiYFSABBPhl2pGs8Z5tb2mZ7pCZi5K51LR+In5JzZ9nXe9U/K36lGqXhharc1gkNdUdygDxOg8VX7PStdWt7ZzQymxr2sY2cIL4kyc3OyzKv1nuWm3UFx+0Z8tFIizA5QqmJdmG2Wk6hWwuloJPYZVpsVcx0ahA/MPAq7XnsvSrCCAqzatg6rZ9lUkfC7MLHk4t+xrhyT7NLNfZ6ssjP3S3QvG4/YPinX86ZGbRA1h5AyAd8PBwUBadl7ZTJPs8XSxdE8HNdHkfzKMrWa0MydQq6QYaT7hZ6Fvgsvx1p2i6P2kptJ/pjKf+TTCQ0+7xIU3snezaxqQ0NwyIDic2uIO4b/VZBXtDs8VOoCQ4HoH3qYaT+ZoKsv8P74La1TouHvwREggBwHfmrwwsqMvY2IaL1IWSu17QWmQRl++KXJXS5nAnivUMC9SMIJXq8cEE8CAvA1eIN44BItOoCWidRkuoAS0ezc5DmkAd6UtD9yQq1GtaS4w0ZkpGrN87ZNs1pNB1PFAYcQfHWGkYfmnFn2zs5GYI/EFV7yumnaar6z8OJx+OCANB3BI/wDR1LcTu/5fqUtq1FwftnZRxPeFXr5/ihRaHNZScZykvAGeuQGaZnYqkNSf+5r5ppadiKEEnCfx5o2NQndu1RpVcdPqHcdCDuKv123xRr9U4H/A7L8pWTi7zRfgwzTByM5j6hTNndizadf381hlLK1mrGmmRrK7DlVrsvaqxoaSHDOA8SB3qVZfDMsbXMPLpN8swiZFcUxh5rxNKVrY/qPYTwxAHzQq3E6WL2IR7EJVC6mBH2K9FEJVCAT9kvRTC7QgOcC9AXqEAIQhACTdRB1ASiEAyrXbTOrR4KHt11Um5hoB4gKypjeFlxAwhUqsWG8jScYgic28eY4FWaxXlTqjJ2fA5H9VQL7uutTeXslMbPfWE/1AWnis/YvrK1oL1UWw7SOGj8Q4HNTFHaUHrDvBT7JuNWGUKJZflInUjuS1K9aRHX8U9lpILwhMal7Ufj8Fw69aYiHeSNjSQLkm85TCjKt/sAMBRtq2gMZlrQls5Km7RWDRmfr4Km7X30Gs6TgAT0WzmTxckLRfheYpgvPHcnt2XG6ocVYYjz3diJD+FVsd6NPvDxHEqUp3g34m+IV3o3DR302/lCdNuSj/AG2flCOo7s/qXgPib4hMa9tB38dM1qTbooj/AI2flC7/AJdT3Nb4BHQd2E2+o86MeTnnhMb1DUrTaKLpaC3iCMjHEL6Lq3Uw+6PBRNu2UpP90I6juy+7drGkAVmFh4tkj6hWCzW9jxLKjXd+fgnd4fw4aeoYUFaP4c125tI8YWd4v0ucicEcAe75rxQDdmbxp9Uujtn1Xij8VV3jbUIQupzBCEIAQhCAEIQgBCEIAQhCAEIQgE6lFrtQFF2zZ2jU1YFMIQe1MtGwVI5sLmdhTR2xNVvUrn8QV+QlqH2rPf8Apa1jR7Cj+QW0fAe9aDCIS6w+9UAXDbfsDvSjNm7WdXsHmr3CIR1g71Sm7IVT16xH3RHqnVDYmlq8ueftOPorXCE9J7VG2W5qVPqtAT5tIDQJVCZOQF0hCAEIQgBCEIAXkL1CA8woXqEAIQhACEIQAhCEAIQhACEIQAhCEAIQhACEIQAhCEAIQhACEIQAhCEAIQhACEIQAhCEAIQhACEIQAhCEB//2Q=="/>
          <p:cNvSpPr>
            <a:spLocks noChangeAspect="1" noChangeArrowheads="1"/>
          </p:cNvSpPr>
          <p:nvPr/>
        </p:nvSpPr>
        <p:spPr bwMode="auto">
          <a:xfrm>
            <a:off x="269875" y="7938"/>
            <a:ext cx="304800" cy="304800"/>
          </a:xfrm>
          <a:prstGeom prst="rect">
            <a:avLst/>
          </a:prstGeom>
          <a:noFill/>
          <a:ln w="9525">
            <a:noFill/>
            <a:miter lim="800000"/>
            <a:headEnd/>
            <a:tailEnd/>
          </a:ln>
        </p:spPr>
        <p:txBody>
          <a:bodyPr/>
          <a:lstStyle/>
          <a:p>
            <a:endParaRPr lang="sl-SI">
              <a:latin typeface="Calibri" pitchFamily="34" charset="0"/>
            </a:endParaRPr>
          </a:p>
        </p:txBody>
      </p:sp>
      <p:pic>
        <p:nvPicPr>
          <p:cNvPr id="20483" name="Picture 6" descr="http://kobibilgi.net/resimler/m/turkiye-de-uygulanmakta-olan-ihracata-yonelik-vergi-tesvikleri.jpg">
            <a:hlinkClick r:id="rId2"/>
          </p:cNvPr>
          <p:cNvPicPr>
            <a:picLocks noChangeAspect="1" noChangeArrowheads="1"/>
          </p:cNvPicPr>
          <p:nvPr/>
        </p:nvPicPr>
        <p:blipFill>
          <a:blip r:embed="rId3"/>
          <a:srcRect/>
          <a:stretch>
            <a:fillRect/>
          </a:stretch>
        </p:blipFill>
        <p:spPr bwMode="auto">
          <a:xfrm>
            <a:off x="7354888" y="6048375"/>
            <a:ext cx="1789112" cy="809625"/>
          </a:xfrm>
          <a:prstGeom prst="rect">
            <a:avLst/>
          </a:prstGeom>
          <a:noFill/>
          <a:ln w="9525">
            <a:noFill/>
            <a:miter lim="800000"/>
            <a:headEnd/>
            <a:tailEnd/>
          </a:ln>
        </p:spPr>
      </p:pic>
      <p:sp>
        <p:nvSpPr>
          <p:cNvPr id="7" name="Dikdörtgen 6"/>
          <p:cNvSpPr/>
          <p:nvPr/>
        </p:nvSpPr>
        <p:spPr>
          <a:xfrm>
            <a:off x="0" y="-7462"/>
            <a:ext cx="6696743" cy="523220"/>
          </a:xfrm>
          <a:prstGeom prst="rect">
            <a:avLst/>
          </a:prstGeom>
          <a:solidFill>
            <a:srgbClr val="006600"/>
          </a:solidFill>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2800" b="1" dirty="0"/>
              <a:t>Turkey's Investment Incentives System </a:t>
            </a:r>
            <a:endParaRPr lang="tr-TR" sz="2800" dirty="0"/>
          </a:p>
        </p:txBody>
      </p:sp>
      <p:sp>
        <p:nvSpPr>
          <p:cNvPr id="2" name="Dikdörtgen 1"/>
          <p:cNvSpPr/>
          <p:nvPr/>
        </p:nvSpPr>
        <p:spPr>
          <a:xfrm>
            <a:off x="269875" y="973138"/>
            <a:ext cx="8632825" cy="1631950"/>
          </a:xfrm>
          <a:prstGeom prst="rect">
            <a:avLst/>
          </a:prstGeom>
          <a:effectLst>
            <a:outerShdw blurRad="50800" dist="38100" dir="2700000" algn="tl" rotWithShape="0">
              <a:prstClr val="black">
                <a:alpha val="40000"/>
              </a:prstClr>
            </a:outerShdw>
          </a:effectLst>
        </p:spPr>
        <p:txBody>
          <a:bodyPr>
            <a:spAutoFit/>
          </a:bodyPr>
          <a:lstStyle/>
          <a:p>
            <a:pPr fontAlgn="auto">
              <a:spcBef>
                <a:spcPts val="0"/>
              </a:spcBef>
              <a:spcAft>
                <a:spcPts val="0"/>
              </a:spcAft>
              <a:defRPr/>
            </a:pPr>
            <a:r>
              <a:rPr lang="en-US" sz="3200" dirty="0">
                <a:latin typeface="+mn-lt"/>
                <a:cs typeface="+mn-cs"/>
              </a:rPr>
              <a:t> </a:t>
            </a:r>
            <a:r>
              <a:rPr lang="en-US" sz="3600" b="1" dirty="0">
                <a:latin typeface="+mn-lt"/>
                <a:cs typeface="+mn-cs"/>
              </a:rPr>
              <a:t>Support Instruments</a:t>
            </a:r>
            <a:endParaRPr lang="tr-TR" sz="3600" dirty="0">
              <a:latin typeface="+mn-lt"/>
              <a:cs typeface="+mn-cs"/>
            </a:endParaRPr>
          </a:p>
          <a:p>
            <a:pPr fontAlgn="auto">
              <a:spcBef>
                <a:spcPts val="0"/>
              </a:spcBef>
              <a:spcAft>
                <a:spcPts val="0"/>
              </a:spcAft>
              <a:defRPr/>
            </a:pPr>
            <a:endParaRPr lang="tr-TR" sz="3600" dirty="0">
              <a:solidFill>
                <a:srgbClr val="002060"/>
              </a:solidFill>
              <a:latin typeface="+mn-lt"/>
              <a:cs typeface="+mn-cs"/>
            </a:endParaRPr>
          </a:p>
          <a:p>
            <a:pPr fontAlgn="auto">
              <a:spcBef>
                <a:spcPts val="0"/>
              </a:spcBef>
              <a:spcAft>
                <a:spcPts val="0"/>
              </a:spcAft>
              <a:defRPr/>
            </a:pPr>
            <a:endParaRPr lang="tr-TR" sz="2800" dirty="0">
              <a:solidFill>
                <a:schemeClr val="tx1">
                  <a:lumMod val="75000"/>
                  <a:lumOff val="25000"/>
                </a:schemeClr>
              </a:solidFill>
              <a:latin typeface="+mn-lt"/>
              <a:cs typeface="+mn-cs"/>
            </a:endParaRPr>
          </a:p>
        </p:txBody>
      </p:sp>
      <p:sp>
        <p:nvSpPr>
          <p:cNvPr id="4" name="Dikdörtgen 3"/>
          <p:cNvSpPr/>
          <p:nvPr/>
        </p:nvSpPr>
        <p:spPr>
          <a:xfrm>
            <a:off x="422275" y="1989138"/>
            <a:ext cx="8480425" cy="522287"/>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fontAlgn="auto">
              <a:spcBef>
                <a:spcPts val="0"/>
              </a:spcBef>
              <a:spcAft>
                <a:spcPts val="0"/>
              </a:spcAft>
              <a:defRPr/>
            </a:pPr>
            <a:r>
              <a:rPr lang="tr-TR" sz="2800" b="1" dirty="0"/>
              <a:t>1) </a:t>
            </a:r>
            <a:r>
              <a:rPr lang="en-US" sz="2800" b="1" dirty="0"/>
              <a:t>VAT </a:t>
            </a:r>
            <a:r>
              <a:rPr lang="en-US" sz="2800" b="1" dirty="0"/>
              <a:t>Exemption</a:t>
            </a:r>
            <a:endParaRPr lang="tr-TR" sz="2800" dirty="0"/>
          </a:p>
        </p:txBody>
      </p:sp>
      <p:sp>
        <p:nvSpPr>
          <p:cNvPr id="8" name="Dikdörtgen 7"/>
          <p:cNvSpPr/>
          <p:nvPr/>
        </p:nvSpPr>
        <p:spPr>
          <a:xfrm>
            <a:off x="422275" y="2724150"/>
            <a:ext cx="8480425" cy="522288"/>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fontAlgn="auto">
              <a:spcBef>
                <a:spcPts val="0"/>
              </a:spcBef>
              <a:spcAft>
                <a:spcPts val="0"/>
              </a:spcAft>
              <a:defRPr/>
            </a:pPr>
            <a:r>
              <a:rPr lang="tr-TR" sz="2800" b="1" dirty="0"/>
              <a:t>2) </a:t>
            </a:r>
            <a:r>
              <a:rPr lang="en-US" sz="2800" b="1" dirty="0"/>
              <a:t>Customs Duty Exemption</a:t>
            </a:r>
            <a:endParaRPr lang="tr-TR" sz="2800" b="1" dirty="0"/>
          </a:p>
        </p:txBody>
      </p:sp>
      <p:sp>
        <p:nvSpPr>
          <p:cNvPr id="9" name="Dikdörtgen 8"/>
          <p:cNvSpPr/>
          <p:nvPr/>
        </p:nvSpPr>
        <p:spPr>
          <a:xfrm>
            <a:off x="422275" y="3429000"/>
            <a:ext cx="8480425" cy="523875"/>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fontAlgn="auto">
              <a:spcBef>
                <a:spcPts val="0"/>
              </a:spcBef>
              <a:spcAft>
                <a:spcPts val="0"/>
              </a:spcAft>
              <a:defRPr/>
            </a:pPr>
            <a:r>
              <a:rPr lang="tr-TR" sz="2800" b="1" dirty="0"/>
              <a:t>3) </a:t>
            </a:r>
            <a:r>
              <a:rPr lang="en-US" sz="2800" b="1" dirty="0"/>
              <a:t> </a:t>
            </a:r>
            <a:r>
              <a:rPr lang="en-US" sz="2800" b="1" dirty="0"/>
              <a:t>Tax Reduction</a:t>
            </a:r>
            <a:endParaRPr lang="tr-TR" sz="2800" dirty="0"/>
          </a:p>
        </p:txBody>
      </p:sp>
      <p:sp>
        <p:nvSpPr>
          <p:cNvPr id="10" name="Dikdörtgen 9"/>
          <p:cNvSpPr/>
          <p:nvPr/>
        </p:nvSpPr>
        <p:spPr>
          <a:xfrm>
            <a:off x="422275" y="4149725"/>
            <a:ext cx="8480425" cy="522288"/>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fontAlgn="auto">
              <a:spcBef>
                <a:spcPts val="0"/>
              </a:spcBef>
              <a:spcAft>
                <a:spcPts val="0"/>
              </a:spcAft>
              <a:defRPr/>
            </a:pPr>
            <a:r>
              <a:rPr lang="tr-TR" sz="2800" b="1" dirty="0"/>
              <a:t>4- </a:t>
            </a:r>
            <a:r>
              <a:rPr lang="en-US" sz="2800" b="1" dirty="0"/>
              <a:t>Social Security Premium Support (Employee’s Share</a:t>
            </a:r>
            <a:r>
              <a:rPr lang="en-US" sz="2800" b="1" dirty="0"/>
              <a:t>)</a:t>
            </a:r>
            <a:endParaRPr lang="tr-TR" sz="2800" dirty="0"/>
          </a:p>
        </p:txBody>
      </p:sp>
      <p:sp>
        <p:nvSpPr>
          <p:cNvPr id="12" name="Dikdörtgen 11"/>
          <p:cNvSpPr/>
          <p:nvPr/>
        </p:nvSpPr>
        <p:spPr>
          <a:xfrm>
            <a:off x="422275" y="4868863"/>
            <a:ext cx="8480425" cy="523875"/>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fontAlgn="auto">
              <a:spcBef>
                <a:spcPts val="0"/>
              </a:spcBef>
              <a:spcAft>
                <a:spcPts val="0"/>
              </a:spcAft>
              <a:defRPr/>
            </a:pPr>
            <a:r>
              <a:rPr lang="tr-TR" sz="2800" b="1" dirty="0"/>
              <a:t>5</a:t>
            </a:r>
            <a:r>
              <a:rPr lang="en-US" sz="2800" b="1" dirty="0"/>
              <a:t>- </a:t>
            </a:r>
            <a:r>
              <a:rPr lang="en-US" sz="2800" b="1" dirty="0"/>
              <a:t>Social Security Premium Support (Employer’s Share)</a:t>
            </a:r>
            <a:endParaRPr lang="tr-TR" sz="2800"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inVertic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arn(inVertical)">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8" grpId="0" animBg="1"/>
      <p:bldP spid="9" grpId="0" animBg="1"/>
      <p:bldP spid="10"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AutoShape 2" descr="data:image/jpeg;base64,/9j/4AAQSkZJRgABAQAAAQABAAD/2wCEAAkGBxQTEhQUExQVFRUXFxQYFxcXFRcXGBUYFBUWFxgVFBcYHCggGBolHBQUITEhJSkrLi4uFx8zODMsNygtLisBCgoKDg0OFxAQGiwcHBwsLCwsLCwsLCwsLCwrLCwsLCwsLCwsLCwsLCwsLCwsLCwsLCw3NzcsLissLCsrNywrK//AABEIALUBFwMBIgACEQEDEQH/xAAcAAABBQEBAQAAAAAAAAAAAAAAAwQFBgcCAQj/xABBEAABAwEFBAcFBgUDBQEAAAABAAIRAwQFEiExBkFRYSIycYGRobETQlLB0WJygpLh8AcVI1PxFDNDFpOiwtI0/8QAGQEAAwEBAQAAAAAAAAAAAAAAAAECAwQF/8QAJBEBAQACAwACAgEFAAAAAAAAAAECEQMSITFBE1EEIkJhocH/2gAMAwEAAhEDEQA/ALJTzBHEJrZ6p04JWmYSFp6L53O9VzbevIf03p1TeoulVTpj003FJ06qfUKm45g6jioelUTplohLbLLFDbQ3Z7E4mE+zcYaB7pjTsUeG+2gEltZoycPfb8JjU8PBW68OnQqD7MjtGYVJA0I1HcufK9MtxGtzSUuvaWtZ34MXtGgiWO1zAMcitCue+adobLDBGrTqPqFmFrrYmh7RGOQ+MjiGs8ZCLHanUnB1NxEHLs5rswy3NufLH1sKTrU8QhMLivVtdk5Bw6zfmOSk1qyNrPZAzROUIQAhCEAIQhACEIQAhCEB4SmbbyZO/thPVAX1Zyzpt6u/7J49iz5MrjNwJ1lQESDK6VRs9se0y1w+vapJ18Et0AO86+Cic+OvQnEKt07xdiMOJ5FStkvEOgHI+RTw58cgfoQhbAIQhAC8XqEAIQhAZQ167qdMQVHirCWo1VyV7PV1TyyzThj1yIJneuhTz1b3j6Jbp0uyonlmYSZKZMyPu+aX/wBXHD1Su2WU/R3etoDKRE6wO6VWRTj5Ja8LWXuAk5GTxlIVHFxGm+dw7ysc/ay1opZoPtGnMQHRMGR3ZZSkLxq/02wAB7SAByGZ5nMJWzO6ZP2HT4JpbbK+pSo4GyQ6sSJA0DOJjRdHBfNMOX5SmzN6mm/LUZ/eb7zeca+K1Oy1w9oe0yCJBWI0HdJrpgjTPPQ7vALTdibdipupn3cx9136ronlY5TzazIQEK0BCEIAQhCAEIQgEKhqT0cJHAyD4pJ1tw9drm8xmPEJ4vCFNxv1QTpWhrtCClC2dUwtd2g5sOF3ke0JjRvN9N2GqNPHtB3hReTr5kBb7jzxUu9u78PBQ1V7mHpMcO1pV1pvBAIMgpnfVHFRdGoz8Mz5SseXhnW5YhUC4dZunp+i6p2spq6rBII4+m9NhW0H7C8ic8t3idi8Wa9eg2QSYEpdt6N3ghVey1yYAT1lPivTw/kZWeEslK1Ndo4JZVoclIXZaHTh1HoujDl35QlUIQtwEIQgMJsV4U6o6Jz4HI+CkKQWdhsQQTOsj95KTs19VWRJxDmM/FcT15yftd2ujeuhVVWpX+T7vnHqvTfzpjDn2z6JbX3xWr/UJla7zjotzPoq862VHHpGBvA+acUGyclNqMs59JSwZzP6nt80qKx4T2gHTkm9OoQQl4IGkkkRnqeSzYUrSccNVx+HCNPey3LoWktoFwEljw4Dk8YT5hvikbfTc2h0RPSBdnoM4PZKZWe1ZZgkOBDhxDvTd4Lr4cf6XPyX1zHRB0MHXfyVz2CtP9VonVrmx2Zqre2a0EPDXciCZy90gj1U7sfBtVPAA0TMCY6gnCtftH1WooQELRkEIQgBCEIAQhCAEIQgBMb1sIqsj3hmCnyFOWMymqEHsxWOF7HasPkZy8QVL2l0McTuB9Eyu6kG1a3Elvz+qUvp8UXnlHjksMb14bv62evVBriauAauiAPtaBImiQ8jgczuyKsmy1gBqPru93Jp5x0j3CB4pxYLia9xe/NmIkNGWLPU8l4XF/Dzzkyn91/0uoe7aL3noBx7P/YnJWSzXS73nAchmfHRS9OkGgBoAA3AQu17fD/FmE1fWZnSu1g1l3afknLKYGgA7F2hdMxk+AEIQqAQhCA+aLXYcB5HQgZeB38kkbIYkQea1DanZF1IOezp0zqCJI4Yhv8AvDNUl93EHouidxMd06HyK4s8bi9DDOZIRtApxSpkaR9Ozgnr6DmnpNI/wug3XI+Cztq9wWez8U+oU4gDKYzSVGnlvn6cE9ZTJEGJzPF2es96lNoYQOM5RA8k4EMBc4afuBzKRFoYzISXHjr3ncmFotBL5e7AW6Cd05QPmrwwtrPLLSUbaBBqCSC0ggc4Ab4kdkJlQHHMajLwQ+rjGGNTMgRMTA1z18l2141M4R1uce6DxInwXbJqOe+un1XMAGQDiT0m4mumIGc5xlCtuwlnxVw+AMLSYAgDFkI4Kq2ehUa5wxnAcQIzzaROIbtDE8VpWxNgLKRe7IvMgcGjIInyV+FjC9SNotDWCXZJBt5MP7CrbPR6hN22tp4rsV28U9gqhcioOIXoKA9QhCAELxxULXvdsxiwpW6OTabQoazXg1w/3J706BO5096NjQnDX5Ob5gpltRaQGBm9xHgCurwJGF/wkeahfbmtaJGcZDu3+pXBz5axywn3/wBaY479TNnpdFtFuQABqHtzIUxTYAABoFH2ZpYIae3LU80t7V/LwXRw8fWe/KKeptUtrBlPhmmVutxaADAlMnDfu4rTLPRzHaW/mTOfggXkzn4KJleqe9PpEy23MPvJVtZp0I8VARKMCfejosYQq81zho4jvQn+QuieqMDgQdDksp232cq0nF1F3Rd7pEju4di1lIWuytqNLXCQfLsVZY7LHLT5to16zOq8iNRPA5yNMyndmvatPSaxwj4Rmd+Y7letrdii0l7MxxA9QqQ+yOb0Ssbg3mRdl8PjKmwA8d3YCkq1sqHrOIHDIDyXAonE4kZAdEachl5rqjZhibIJByPI6pTigude0QCczlvA38pTh9JpJeYnju5AcgISjKWTYE66GQYIyGXBOhSLXmGw0kYY+HLQiSDn6rWeIvrmy0S+YMd2+NBw7SvGkVWupCnBkQR8TfiB0MZEp02z/wBTHiDWvHSa8ES4xJDZkjnkpu6LoqVnZS1mWJ7us4Ddlu5D9UbJ1sxcxqva2SabYxu1BjRo+yPNabTaAABkBkExu2zUqDMDMhvO8niUt/qp6sKp4i+kr3sRqtAaYIVVt10Vm+6SOWas1rtNUdUDwUdWt9eOi4A8w35qbqnjuKnVtdWmdXtjmR6rmntPXaevi+80FTtrtdpI/wBykeIdSB9CqvelltrxiayznPVjcLp7CVGv01ln3EyzbSoOtTaewkT6p1S25p+9TcOwg/RUCpZbxHWsrncMiJ8CmdptVpp/7tkqsGkwSiXIWY1rVn20s5iXFv3gfkpOhf1F2lVnYXAeqwxt8N95tRp5sPyTqheNN3veII9Qq7VPSNzNtDmnC5rstxB9FTb0sNSSQ0nuVMo2pozDgD2wpGjeVUaVHeJSuWxMdPbQC2ZBHkmn+vqN6r3DsJUh/OquhM9ufqmVe+nalrDHFg+SlcqYuK8atRtU1KjnMaAACZGI5+g80j/PHWd39PDiObi4TAOgHD9UuJ9m1uENLuk/CIAnd2qNrXUxzi973Zk7w1vZn9Vx3kx/Lu/Sr5EgNva+hZTPcR808p7fuHWognk+PUKrWiyUDlTtLGv3B1RjgTuBgz6qDvqpabKf61Lo7ntOJh79x5GF14cnb4ZXqut7bae1IBpYAPexTmd2ibWbaapTeYdLcuicwfos8qbQk+6m7L/IObZG+CnlhlVTLGNtsG1FnqZOPsXc82nv3foplpBEtIcOLTIWH2W9KVSA14B4OyPjodSpi7Lxq0nFzHuaY7szP0WXa4/Kusvw1hpXWJZ9Q23rt67WPHGIPiFLWXbig6MbXsJO7pCAJniqmcK41ai5CiqG0lmdGGswfeBadJ3hCrcTqrwhcVXgCSo6vbCRwH71XRaxkSFR7d8Ks31s7QrSWyx3EDontCfUziKcYeCV9VPGeW3ZWswy1sjix3H7LsvBR1W7a7OtRfyJou9WrVWrueanSuzJqdjrHJtFx5exqfPJSli2ctTvd9kOJhvlmVosrwBGi7K3dWyLKZxPcXu8u86qxMpgCAABwC7lEp6hbeFihrzc2m1zsYgaz6AhSz6vZ45KsXvdjqzyCXFo0DW5KclY/KFqbYNZ1qjmDnnvXTduKZ/5qJ+9H6KKt+wdR564GusE8oA070xo/wAK3kzUrBreTZPiY9FnuT5rS/4i0U9qGOGXsn/ddHzK8N9tOtMfn9Mkhcv8PqdBxIq1CSIMYAI1+E8FLt2Xoz0mud2ud8ku41CFDaKmMs+94+iVfelImSxpJM5wR3JR2y9m30G8s3//AFkmtXYqylwIa5pG4PdGfHFIR3LUOaV7UxkKdMdzfmFH3pezfgp+Q8YhOWbK2UTNMmd+N7hPIT6KOtGxNkb03RhnVz3Fo7Z6veql39lVNv8ApVrU4GlgIbI6MR3cVD1LstrMof3TC1yxXTQa0BgEDQscITsWGnz78X6q9pYtTfbpgCoT90lT2zFjtVSsPbjBTZ0nFzYxQcmN5n5LTWXY3Vsdv+FGW6XPFJuZJjJRyZax8XhLaiL7tleALO0FziZc7RoG/hJlLWuxC12T2dUAPLQZAybUG8D5K0UbKKbcGEjuJnnKQr2cQY11jSY+awvD1xlnzCyy3WQVNjrWOrTxR8JG5aJVEhzKgkOaA4OzmW5zzUxY3Nc10g5A6GJy3juUbYqRqVIHb81HNydumvtGmL0KcPGWU7+E71YXXBTqCQcB5iR5ZhaLeNytc3pUmOO8ubu5EQot9ytHV6HLFI812205Izy17L1myWgPA3sIJ8NU1putFD42jg4GPNXy12OqwSG4wNcOo7vokrBXq1R/TbUcObTHi7JK39nr9KpRvgnrtHaMk/bUx9XhHj+ispuKs/N1Cl+INB/8U6stw1WDo0qLZ1hx+crO9Fy5Kpjc0xmDn5n6BeK9Cw1f7dPuIj0Ql1x/Z7rR76tOFkjiFAi+6fvtI5hSt8WfG0hZ1elavQJx0/aN+JuveCunJjjpc23xQ/uR2tcPMBLfzyj/AHmeYjyWXu2jonrY2nmw/JIG+aH9weB+ijdX1jWW33QETWZ470Vb9s41rMHj9M1kL71pf3W+KRfetL+6PFLdLrGtP2ssomazvw03Hw6K4dtjZgMjUdH2YnxhZC+9qX9z1PySFS+qfxOP4Sn6NRq9o2/oNGVNx7SAmNPburWdhs9nBPMkgc3HIAKobM3M619MhzaMxJyNQ720+XF25aZYbBTotDWNDQNw47yeJ5lZ5Z68VMYLDUtBzqvaD8NNgA7MbhiPdCdutPHEeUj0lNX1JJmA0DUZnPdEa+K9oAAAySYy7BlkFnu09Q+a/gIXaQpv1/cL3M/v5oBxumR++C8FQ8EkKoH7lKtO6fqgnpq8suK6gHmuzZ3Hqgdrt3YN6Up2EjUyqmNpdoZVKA1z+ia1KonIZ88w4bwd3ipp1jkH/wCvoE2N0tGoGc6uJ1/Cn+PId4yn+Il3f6WsyrQllOqJwgkBrxrEaAyDHaq/Q2mtLchWfHMz6rXtqNlqVsYxtUuAZ1cD43Rvaqfa/wCFDdaNqqN++1rx5QVchbM9nNo7TVfhc5pY0EucWNkDQAEbyV7aNoPY1ZDQ4wZzjDOkKVp7J17LZS2kBXqZudhIaXu0AAduHas8/wBBbjULDZapqHUYDv56R3qeu7v9Ne2Mx8+1+o7bH4HDsfPyS7dsp1xDta0qtWLY68HCTRbTGf8AuVWjyElSbdjLQM3VqA7BVd6MVesvEjYNpKTHOJJ6W7AcuyCnNDaOysMtJb+BxzUfS2CqPH/6af8A237+1e1P4b1vdtFI9rXhKYSfQ8SVfbCzHV//AIOUba9rLHHWcTyafmmFq/hrbPcfQd+NzfVqr957D2+nJNne4DeyHjyMq9F4uNw3/QtNQsYC2BMuynkArJTbAAiIWK2CnVpVBLXseCDm0tOvAhaFcu0tR8NdSdUP2AT/AIWPJdVpjNxaxTBEryM4RYsTxPsqlP74APqnYsr+APeo1s/g19khOxQeNQUJ6LZ4+1O4AeJ+ia2ihj6wHbAS5PNcvaQuq1jFftmydnqSXNg9wVZt+xNEOMYgNxBnPwyWilh4Lk0Z3JK2yKrsa0k4XPH3mZeIKY19jqjdC0+R8CtmrWYHVo8FGWm7GHdB4lGxtj79m6gMYc+xd2PZp76jGuyDnNBOeQJgladUu1zczEDv8l1ZgC1zSM8Liw78TBiwnj2p34CSpxThjGQxgDWADqgDIZBLh5w5ju/yoyz3lTrNDmPAndMbtDwTilLSMjJzg5+J0XHa209dTxe5u5JZrHBoESRlrA1ntSrKwI/fySwqDiEE4pVQdeiTuTqdJOXn4BcYhvjyS9jpB7gBHdyVSbKurFZy+SBhbzGvYpWnRDdB9Uo0QIAyXoK6ccJGFytA5IDF0gq0vA0ILV4SVy4lIzZ1OeEJq+nEZDPx70/cYEwCuMtY8FNhmjWpzTZI+aULB/lctJAyH6pG4qWf9/RR9paT0Rl35jmIzUt7TWcxuSFZk5jUeiYN6FINETKVC4SgHYmTyV2J/wAZLkleOORPDNMGtvcx4LXNa+ZHSaDprruTaiwNENAaBuaAB4BJ2Cr7Sk1wMlsh3edUu0Hcue3bWTQKAuixehvFAcZyhKRwQgGLbxpne0cM48ZCW9sCMqjT2Qf/AGUK7Zes3q1GntaR6FJuuC0DdTPefottVPiecXbn5jwz45r3HIknw3KEbdNoiMA/NklWXVaPhaPxI9HiYFSABBPhl2pGs8Z5tb2mZ7pCZi5K51LR+In5JzZ9nXe9U/K36lGqXhharc1gkNdUdygDxOg8VX7PStdWt7ZzQymxr2sY2cIL4kyc3OyzKv1nuWm3UFx+0Z8tFIizA5QqmJdmG2Wk6hWwuloJPYZVpsVcx0ahA/MPAq7XnsvSrCCAqzatg6rZ9lUkfC7MLHk4t+xrhyT7NLNfZ6ssjP3S3QvG4/YPinX86ZGbRA1h5AyAd8PBwUBadl7ZTJPs8XSxdE8HNdHkfzKMrWa0MydQq6QYaT7hZ6Fvgsvx1p2i6P2kptJ/pjKf+TTCQ0+7xIU3snezaxqQ0NwyIDic2uIO4b/VZBXtDs8VOoCQ4HoH3qYaT+ZoKsv8P74La1TouHvwREggBwHfmrwwsqMvY2IaL1IWSu17QWmQRl++KXJXS5nAnivUMC9SMIJXq8cEE8CAvA1eIN44BItOoCWidRkuoAS0ezc5DmkAd6UtD9yQq1GtaS4w0ZkpGrN87ZNs1pNB1PFAYcQfHWGkYfmnFn2zs5GYI/EFV7yumnaar6z8OJx+OCANB3BI/wDR1LcTu/5fqUtq1FwftnZRxPeFXr5/ihRaHNZScZykvAGeuQGaZnYqkNSf+5r5ppadiKEEnCfx5o2NQndu1RpVcdPqHcdCDuKv123xRr9U4H/A7L8pWTi7zRfgwzTByM5j6hTNndizadf381hlLK1mrGmmRrK7DlVrsvaqxoaSHDOA8SB3qVZfDMsbXMPLpN8swiZFcUxh5rxNKVrY/qPYTwxAHzQq3E6WL2IR7EJVC6mBH2K9FEJVCAT9kvRTC7QgOcC9AXqEAIQhACTdRB1ASiEAyrXbTOrR4KHt11Um5hoB4gKypjeFlxAwhUqsWG8jScYgic28eY4FWaxXlTqjJ2fA5H9VQL7uutTeXslMbPfWE/1AWnis/YvrK1oL1UWw7SOGj8Q4HNTFHaUHrDvBT7JuNWGUKJZflInUjuS1K9aRHX8U9lpILwhMal7Ufj8Fw69aYiHeSNjSQLkm85TCjKt/sAMBRtq2gMZlrQls5Km7RWDRmfr4Km7X30Gs6TgAT0WzmTxckLRfheYpgvPHcnt2XG6ocVYYjz3diJD+FVsd6NPvDxHEqUp3g34m+IV3o3DR302/lCdNuSj/AG2flCOo7s/qXgPib4hMa9tB38dM1qTbooj/AI2flC7/AJdT3Nb4BHQd2E2+o86MeTnnhMb1DUrTaKLpaC3iCMjHEL6Lq3Uw+6PBRNu2UpP90I6juy+7drGkAVmFh4tkj6hWCzW9jxLKjXd+fgnd4fw4aeoYUFaP4c125tI8YWd4v0ucicEcAe75rxQDdmbxp9Uujtn1Xij8VV3jbUIQupzBCEIAQhCAEIQgBCEIAQhCAEIQgE6lFrtQFF2zZ2jU1YFMIQe1MtGwVI5sLmdhTR2xNVvUrn8QV+QlqH2rPf8Apa1jR7Cj+QW0fAe9aDCIS6w+9UAXDbfsDvSjNm7WdXsHmr3CIR1g71Sm7IVT16xH3RHqnVDYmlq8ueftOPorXCE9J7VG2W5qVPqtAT5tIDQJVCZOQF0hCAEIQgBCEIAXkL1CA8woXqEAIQhACEIQAhCEAIQhACEIQAhCEAIQhACEIQAhCEAIQhACEIQAhCEAIQhACEIQAhCEAIQhACEIQAhCEB//2Q=="/>
          <p:cNvSpPr>
            <a:spLocks noChangeAspect="1" noChangeArrowheads="1"/>
          </p:cNvSpPr>
          <p:nvPr/>
        </p:nvSpPr>
        <p:spPr bwMode="auto">
          <a:xfrm>
            <a:off x="117475" y="-144463"/>
            <a:ext cx="304800" cy="304801"/>
          </a:xfrm>
          <a:prstGeom prst="rect">
            <a:avLst/>
          </a:prstGeom>
          <a:noFill/>
          <a:ln w="9525">
            <a:noFill/>
            <a:miter lim="800000"/>
            <a:headEnd/>
            <a:tailEnd/>
          </a:ln>
        </p:spPr>
        <p:txBody>
          <a:bodyPr/>
          <a:lstStyle/>
          <a:p>
            <a:endParaRPr lang="sl-SI">
              <a:latin typeface="Calibri" pitchFamily="34" charset="0"/>
            </a:endParaRPr>
          </a:p>
        </p:txBody>
      </p:sp>
      <p:sp>
        <p:nvSpPr>
          <p:cNvPr id="21506" name="AutoShape 4" descr="data:image/jpeg;base64,/9j/4AAQSkZJRgABAQAAAQABAAD/2wCEAAkGBxQTEhQUExQVFRUXFxQYFxcXFRcXGBUYFBUWFxgVFBcYHCggGBolHBQUITEhJSkrLi4uFx8zODMsNygtLisBCgoKDg0OFxAQGiwcHBwsLCwsLCwsLCwsLCwrLCwsLCwsLCwsLCwsLCwsLCwsLCwsLCw3NzcsLissLCsrNywrK//AABEIALUBFwMBIgACEQEDEQH/xAAcAAABBQEBAQAAAAAAAAAAAAAAAwQFBgcCAQj/xABBEAABAwEFBAcFBgUDBQEAAAABAAIRAwQFEiExBkFRYSIycYGRobETQlLB0WJygpLh8AcVI1PxFDNDFpOiwtI0/8QAGQEAAwEBAQAAAAAAAAAAAAAAAAECAwQF/8QAJBEBAQACAwACAgEFAAAAAAAAAAECEQMSITFBE1EEIkJhocH/2gAMAwEAAhEDEQA/ALJTzBHEJrZ6p04JWmYSFp6L53O9VzbevIf03p1TeoulVTpj003FJ06qfUKm45g6jioelUTplohLbLLFDbQ3Z7E4mE+zcYaB7pjTsUeG+2gEltZoycPfb8JjU8PBW68OnQqD7MjtGYVJA0I1HcufK9MtxGtzSUuvaWtZ34MXtGgiWO1zAMcitCue+adobLDBGrTqPqFmFrrYmh7RGOQ+MjiGs8ZCLHanUnB1NxEHLs5rswy3NufLH1sKTrU8QhMLivVtdk5Bw6zfmOSk1qyNrPZAzROUIQAhCEAIQhACEIQAhCEB4SmbbyZO/thPVAX1Zyzpt6u/7J49iz5MrjNwJ1lQESDK6VRs9se0y1w+vapJ18Et0AO86+Cic+OvQnEKt07xdiMOJ5FStkvEOgHI+RTw58cgfoQhbAIQhAC8XqEAIQhAZQ167qdMQVHirCWo1VyV7PV1TyyzThj1yIJneuhTz1b3j6Jbp0uyonlmYSZKZMyPu+aX/wBXHD1Su2WU/R3etoDKRE6wO6VWRTj5Ja8LWXuAk5GTxlIVHFxGm+dw7ysc/ay1opZoPtGnMQHRMGR3ZZSkLxq/02wAB7SAByGZ5nMJWzO6ZP2HT4JpbbK+pSo4GyQ6sSJA0DOJjRdHBfNMOX5SmzN6mm/LUZ/eb7zeca+K1Oy1w9oe0yCJBWI0HdJrpgjTPPQ7vALTdibdipupn3cx9136ronlY5TzazIQEK0BCEIAQhCAEIQgEKhqT0cJHAyD4pJ1tw9drm8xmPEJ4vCFNxv1QTpWhrtCClC2dUwtd2g5sOF3ke0JjRvN9N2GqNPHtB3hReTr5kBb7jzxUu9u78PBQ1V7mHpMcO1pV1pvBAIMgpnfVHFRdGoz8Mz5SseXhnW5YhUC4dZunp+i6p2spq6rBII4+m9NhW0H7C8ic8t3idi8Wa9eg2QSYEpdt6N3ghVey1yYAT1lPivTw/kZWeEslK1Ndo4JZVoclIXZaHTh1HoujDl35QlUIQtwEIQgMJsV4U6o6Jz4HI+CkKQWdhsQQTOsj95KTs19VWRJxDmM/FcT15yftd2ujeuhVVWpX+T7vnHqvTfzpjDn2z6JbX3xWr/UJla7zjotzPoq862VHHpGBvA+acUGyclNqMs59JSwZzP6nt80qKx4T2gHTkm9OoQQl4IGkkkRnqeSzYUrSccNVx+HCNPey3LoWktoFwEljw4Dk8YT5hvikbfTc2h0RPSBdnoM4PZKZWe1ZZgkOBDhxDvTd4Lr4cf6XPyX1zHRB0MHXfyVz2CtP9VonVrmx2Zqre2a0EPDXciCZy90gj1U7sfBtVPAA0TMCY6gnCtftH1WooQELRkEIQgBCEIAQhCAEIQgBMb1sIqsj3hmCnyFOWMymqEHsxWOF7HasPkZy8QVL2l0McTuB9Eyu6kG1a3Elvz+qUvp8UXnlHjksMb14bv62evVBriauAauiAPtaBImiQ8jgczuyKsmy1gBqPru93Jp5x0j3CB4pxYLia9xe/NmIkNGWLPU8l4XF/Dzzkyn91/0uoe7aL3noBx7P/YnJWSzXS73nAchmfHRS9OkGgBoAA3AQu17fD/FmE1fWZnSu1g1l3afknLKYGgA7F2hdMxk+AEIQqAQhCA+aLXYcB5HQgZeB38kkbIYkQea1DanZF1IOezp0zqCJI4Yhv8AvDNUl93EHouidxMd06HyK4s8bi9DDOZIRtApxSpkaR9Ozgnr6DmnpNI/wug3XI+Cztq9wWez8U+oU4gDKYzSVGnlvn6cE9ZTJEGJzPF2es96lNoYQOM5RA8k4EMBc4afuBzKRFoYzISXHjr3ncmFotBL5e7AW6Cd05QPmrwwtrPLLSUbaBBqCSC0ggc4Ab4kdkJlQHHMajLwQ+rjGGNTMgRMTA1z18l2141M4R1uce6DxInwXbJqOe+un1XMAGQDiT0m4mumIGc5xlCtuwlnxVw+AMLSYAgDFkI4Kq2ehUa5wxnAcQIzzaROIbtDE8VpWxNgLKRe7IvMgcGjIInyV+FjC9SNotDWCXZJBt5MP7CrbPR6hN22tp4rsV28U9gqhcioOIXoKA9QhCAELxxULXvdsxiwpW6OTabQoazXg1w/3J706BO5096NjQnDX5Ob5gpltRaQGBm9xHgCurwJGF/wkeahfbmtaJGcZDu3+pXBz5axywn3/wBaY479TNnpdFtFuQABqHtzIUxTYAABoFH2ZpYIae3LU80t7V/LwXRw8fWe/KKeptUtrBlPhmmVutxaADAlMnDfu4rTLPRzHaW/mTOfggXkzn4KJleqe9PpEy23MPvJVtZp0I8VARKMCfejosYQq81zho4jvQn+QuieqMDgQdDksp232cq0nF1F3Rd7pEju4di1lIWuytqNLXCQfLsVZY7LHLT5to16zOq8iNRPA5yNMyndmvatPSaxwj4Rmd+Y7letrdii0l7MxxA9QqQ+yOb0Ssbg3mRdl8PjKmwA8d3YCkq1sqHrOIHDIDyXAonE4kZAdEachl5rqjZhibIJByPI6pTigude0QCczlvA38pTh9JpJeYnju5AcgISjKWTYE66GQYIyGXBOhSLXmGw0kYY+HLQiSDn6rWeIvrmy0S+YMd2+NBw7SvGkVWupCnBkQR8TfiB0MZEp02z/wBTHiDWvHSa8ES4xJDZkjnkpu6LoqVnZS1mWJ7us4Ddlu5D9UbJ1sxcxqva2SabYxu1BjRo+yPNabTaAABkBkExu2zUqDMDMhvO8niUt/qp6sKp4i+kr3sRqtAaYIVVt10Vm+6SOWas1rtNUdUDwUdWt9eOi4A8w35qbqnjuKnVtdWmdXtjmR6rmntPXaevi+80FTtrtdpI/wBykeIdSB9CqvelltrxiayznPVjcLp7CVGv01ln3EyzbSoOtTaewkT6p1S25p+9TcOwg/RUCpZbxHWsrncMiJ8CmdptVpp/7tkqsGkwSiXIWY1rVn20s5iXFv3gfkpOhf1F2lVnYXAeqwxt8N95tRp5sPyTqheNN3veII9Qq7VPSNzNtDmnC5rstxB9FTb0sNSSQ0nuVMo2pozDgD2wpGjeVUaVHeJSuWxMdPbQC2ZBHkmn+vqN6r3DsJUh/OquhM9ufqmVe+nalrDHFg+SlcqYuK8atRtU1KjnMaAACZGI5+g80j/PHWd39PDiObi4TAOgHD9UuJ9m1uENLuk/CIAnd2qNrXUxzi973Zk7w1vZn9Vx3kx/Lu/Sr5EgNva+hZTPcR808p7fuHWognk+PUKrWiyUDlTtLGv3B1RjgTuBgz6qDvqpabKf61Lo7ntOJh79x5GF14cnb4ZXqut7bae1IBpYAPexTmd2ibWbaapTeYdLcuicwfos8qbQk+6m7L/IObZG+CnlhlVTLGNtsG1FnqZOPsXc82nv3foplpBEtIcOLTIWH2W9KVSA14B4OyPjodSpi7Lxq0nFzHuaY7szP0WXa4/Kusvw1hpXWJZ9Q23rt67WPHGIPiFLWXbig6MbXsJO7pCAJniqmcK41ai5CiqG0lmdGGswfeBadJ3hCrcTqrwhcVXgCSo6vbCRwH71XRaxkSFR7d8Ks31s7QrSWyx3EDontCfUziKcYeCV9VPGeW3ZWswy1sjix3H7LsvBR1W7a7OtRfyJou9WrVWrueanSuzJqdjrHJtFx5exqfPJSli2ctTvd9kOJhvlmVosrwBGi7K3dWyLKZxPcXu8u86qxMpgCAABwC7lEp6hbeFihrzc2m1zsYgaz6AhSz6vZ45KsXvdjqzyCXFo0DW5KclY/KFqbYNZ1qjmDnnvXTduKZ/5qJ+9H6KKt+wdR564GusE8oA070xo/wAK3kzUrBreTZPiY9FnuT5rS/4i0U9qGOGXsn/ddHzK8N9tOtMfn9Mkhcv8PqdBxIq1CSIMYAI1+E8FLt2Xoz0mud2ud8ku41CFDaKmMs+94+iVfelImSxpJM5wR3JR2y9m30G8s3//AFkmtXYqylwIa5pG4PdGfHFIR3LUOaV7UxkKdMdzfmFH3pezfgp+Q8YhOWbK2UTNMmd+N7hPIT6KOtGxNkb03RhnVz3Fo7Z6veql39lVNv8ApVrU4GlgIbI6MR3cVD1LstrMof3TC1yxXTQa0BgEDQscITsWGnz78X6q9pYtTfbpgCoT90lT2zFjtVSsPbjBTZ0nFzYxQcmN5n5LTWXY3Vsdv+FGW6XPFJuZJjJRyZax8XhLaiL7tleALO0FziZc7RoG/hJlLWuxC12T2dUAPLQZAybUG8D5K0UbKKbcGEjuJnnKQr2cQY11jSY+awvD1xlnzCyy3WQVNjrWOrTxR8JG5aJVEhzKgkOaA4OzmW5zzUxY3Nc10g5A6GJy3juUbYqRqVIHb81HNydumvtGmL0KcPGWU7+E71YXXBTqCQcB5iR5ZhaLeNytc3pUmOO8ubu5EQot9ytHV6HLFI812205Izy17L1myWgPA3sIJ8NU1putFD42jg4GPNXy12OqwSG4wNcOo7vokrBXq1R/TbUcObTHi7JK39nr9KpRvgnrtHaMk/bUx9XhHj+ispuKs/N1Cl+INB/8U6stw1WDo0qLZ1hx+crO9Fy5Kpjc0xmDn5n6BeK9Cw1f7dPuIj0Ql1x/Z7rR76tOFkjiFAi+6fvtI5hSt8WfG0hZ1elavQJx0/aN+JuveCunJjjpc23xQ/uR2tcPMBLfzyj/AHmeYjyWXu2jonrY2nmw/JIG+aH9weB+ijdX1jWW33QETWZ470Vb9s41rMHj9M1kL71pf3W+KRfetL+6PFLdLrGtP2ssomazvw03Hw6K4dtjZgMjUdH2YnxhZC+9qX9z1PySFS+qfxOP4Sn6NRq9o2/oNGVNx7SAmNPburWdhs9nBPMkgc3HIAKobM3M619MhzaMxJyNQ720+XF25aZYbBTotDWNDQNw47yeJ5lZ5Z68VMYLDUtBzqvaD8NNgA7MbhiPdCdutPHEeUj0lNX1JJmA0DUZnPdEa+K9oAAAySYy7BlkFnu09Q+a/gIXaQpv1/cL3M/v5oBxumR++C8FQ8EkKoH7lKtO6fqgnpq8suK6gHmuzZ3Hqgdrt3YN6Up2EjUyqmNpdoZVKA1z+ia1KonIZ88w4bwd3ipp1jkH/wCvoE2N0tGoGc6uJ1/Cn+PId4yn+Il3f6WsyrQllOqJwgkBrxrEaAyDHaq/Q2mtLchWfHMz6rXtqNlqVsYxtUuAZ1cD43Rvaqfa/wCFDdaNqqN++1rx5QVchbM9nNo7TVfhc5pY0EucWNkDQAEbyV7aNoPY1ZDQ4wZzjDOkKVp7J17LZS2kBXqZudhIaXu0AAduHas8/wBBbjULDZapqHUYDv56R3qeu7v9Ne2Mx8+1+o7bH4HDsfPyS7dsp1xDta0qtWLY68HCTRbTGf8AuVWjyElSbdjLQM3VqA7BVd6MVesvEjYNpKTHOJJ6W7AcuyCnNDaOysMtJb+BxzUfS2CqPH/6af8A237+1e1P4b1vdtFI9rXhKYSfQ8SVfbCzHV//AIOUba9rLHHWcTyafmmFq/hrbPcfQd+NzfVqr957D2+nJNne4DeyHjyMq9F4uNw3/QtNQsYC2BMuynkArJTbAAiIWK2CnVpVBLXseCDm0tOvAhaFcu0tR8NdSdUP2AT/AIWPJdVpjNxaxTBEryM4RYsTxPsqlP74APqnYsr+APeo1s/g19khOxQeNQUJ6LZ4+1O4AeJ+ia2ihj6wHbAS5PNcvaQuq1jFftmydnqSXNg9wVZt+xNEOMYgNxBnPwyWilh4Lk0Z3JK2yKrsa0k4XPH3mZeIKY19jqjdC0+R8CtmrWYHVo8FGWm7GHdB4lGxtj79m6gMYc+xd2PZp76jGuyDnNBOeQJgladUu1zczEDv8l1ZgC1zSM8Liw78TBiwnj2p34CSpxThjGQxgDWADqgDIZBLh5w5ju/yoyz3lTrNDmPAndMbtDwTilLSMjJzg5+J0XHa209dTxe5u5JZrHBoESRlrA1ntSrKwI/fySwqDiEE4pVQdeiTuTqdJOXn4BcYhvjyS9jpB7gBHdyVSbKurFZy+SBhbzGvYpWnRDdB9Uo0QIAyXoK6ccJGFytA5IDF0gq0vA0ILV4SVy4lIzZ1OeEJq+nEZDPx70/cYEwCuMtY8FNhmjWpzTZI+aULB/lctJAyH6pG4qWf9/RR9paT0Rl35jmIzUt7TWcxuSFZk5jUeiYN6FINETKVC4SgHYmTyV2J/wAZLkleOORPDNMGtvcx4LXNa+ZHSaDprruTaiwNENAaBuaAB4BJ2Cr7Sk1wMlsh3edUu0Hcue3bWTQKAuixehvFAcZyhKRwQgGLbxpne0cM48ZCW9sCMqjT2Qf/AGUK7Zes3q1GntaR6FJuuC0DdTPefottVPiecXbn5jwz45r3HIknw3KEbdNoiMA/NklWXVaPhaPxI9HiYFSABBPhl2pGs8Z5tb2mZ7pCZi5K51LR+In5JzZ9nXe9U/K36lGqXhharc1gkNdUdygDxOg8VX7PStdWt7ZzQymxr2sY2cIL4kyc3OyzKv1nuWm3UFx+0Z8tFIizA5QqmJdmG2Wk6hWwuloJPYZVpsVcx0ahA/MPAq7XnsvSrCCAqzatg6rZ9lUkfC7MLHk4t+xrhyT7NLNfZ6ssjP3S3QvG4/YPinX86ZGbRA1h5AyAd8PBwUBadl7ZTJPs8XSxdE8HNdHkfzKMrWa0MydQq6QYaT7hZ6Fvgsvx1p2i6P2kptJ/pjKf+TTCQ0+7xIU3snezaxqQ0NwyIDic2uIO4b/VZBXtDs8VOoCQ4HoH3qYaT+ZoKsv8P74La1TouHvwREggBwHfmrwwsqMvY2IaL1IWSu17QWmQRl++KXJXS5nAnivUMC9SMIJXq8cEE8CAvA1eIN44BItOoCWidRkuoAS0ezc5DmkAd6UtD9yQq1GtaS4w0ZkpGrN87ZNs1pNB1PFAYcQfHWGkYfmnFn2zs5GYI/EFV7yumnaar6z8OJx+OCANB3BI/wDR1LcTu/5fqUtq1FwftnZRxPeFXr5/ihRaHNZScZykvAGeuQGaZnYqkNSf+5r5ppadiKEEnCfx5o2NQndu1RpVcdPqHcdCDuKv123xRr9U4H/A7L8pWTi7zRfgwzTByM5j6hTNndizadf381hlLK1mrGmmRrK7DlVrsvaqxoaSHDOA8SB3qVZfDMsbXMPLpN8swiZFcUxh5rxNKVrY/qPYTwxAHzQq3E6WL2IR7EJVC6mBH2K9FEJVCAT9kvRTC7QgOcC9AXqEAIQhACTdRB1ASiEAyrXbTOrR4KHt11Um5hoB4gKypjeFlxAwhUqsWG8jScYgic28eY4FWaxXlTqjJ2fA5H9VQL7uutTeXslMbPfWE/1AWnis/YvrK1oL1UWw7SOGj8Q4HNTFHaUHrDvBT7JuNWGUKJZflInUjuS1K9aRHX8U9lpILwhMal7Ufj8Fw69aYiHeSNjSQLkm85TCjKt/sAMBRtq2gMZlrQls5Km7RWDRmfr4Km7X30Gs6TgAT0WzmTxckLRfheYpgvPHcnt2XG6ocVYYjz3diJD+FVsd6NPvDxHEqUp3g34m+IV3o3DR302/lCdNuSj/AG2flCOo7s/qXgPib4hMa9tB38dM1qTbooj/AI2flC7/AJdT3Nb4BHQd2E2+o86MeTnnhMb1DUrTaKLpaC3iCMjHEL6Lq3Uw+6PBRNu2UpP90I6juy+7drGkAVmFh4tkj6hWCzW9jxLKjXd+fgnd4fw4aeoYUFaP4c125tI8YWd4v0ucicEcAe75rxQDdmbxp9Uujtn1Xij8VV3jbUIQupzBCEIAQhCAEIQgBCEIAQhCAEIQgE6lFrtQFF2zZ2jU1YFMIQe1MtGwVI5sLmdhTR2xNVvUrn8QV+QlqH2rPf8Apa1jR7Cj+QW0fAe9aDCIS6w+9UAXDbfsDvSjNm7WdXsHmr3CIR1g71Sm7IVT16xH3RHqnVDYmlq8ueftOPorXCE9J7VG2W5qVPqtAT5tIDQJVCZOQF0hCAEIQgBCEIAXkL1CA8woXqEAIQhACEIQAhCEAIQhACEIQAhCEAIQhACEIQAhCEAIQhACEIQAhCEAIQhACEIQAhCEAIQhACEIQAhCEB//2Q=="/>
          <p:cNvSpPr>
            <a:spLocks noChangeAspect="1" noChangeArrowheads="1"/>
          </p:cNvSpPr>
          <p:nvPr/>
        </p:nvSpPr>
        <p:spPr bwMode="auto">
          <a:xfrm>
            <a:off x="269875" y="7938"/>
            <a:ext cx="304800" cy="304800"/>
          </a:xfrm>
          <a:prstGeom prst="rect">
            <a:avLst/>
          </a:prstGeom>
          <a:noFill/>
          <a:ln w="9525">
            <a:noFill/>
            <a:miter lim="800000"/>
            <a:headEnd/>
            <a:tailEnd/>
          </a:ln>
        </p:spPr>
        <p:txBody>
          <a:bodyPr/>
          <a:lstStyle/>
          <a:p>
            <a:endParaRPr lang="sl-SI">
              <a:latin typeface="Calibri" pitchFamily="34" charset="0"/>
            </a:endParaRPr>
          </a:p>
        </p:txBody>
      </p:sp>
      <p:pic>
        <p:nvPicPr>
          <p:cNvPr id="21507" name="Picture 6" descr="http://kobibilgi.net/resimler/m/turkiye-de-uygulanmakta-olan-ihracata-yonelik-vergi-tesvikleri.jpg">
            <a:hlinkClick r:id="rId2"/>
          </p:cNvPr>
          <p:cNvPicPr>
            <a:picLocks noChangeAspect="1" noChangeArrowheads="1"/>
          </p:cNvPicPr>
          <p:nvPr/>
        </p:nvPicPr>
        <p:blipFill>
          <a:blip r:embed="rId3"/>
          <a:srcRect/>
          <a:stretch>
            <a:fillRect/>
          </a:stretch>
        </p:blipFill>
        <p:spPr bwMode="auto">
          <a:xfrm>
            <a:off x="7354888" y="6048375"/>
            <a:ext cx="1789112" cy="809625"/>
          </a:xfrm>
          <a:prstGeom prst="rect">
            <a:avLst/>
          </a:prstGeom>
          <a:noFill/>
          <a:ln w="9525">
            <a:noFill/>
            <a:miter lim="800000"/>
            <a:headEnd/>
            <a:tailEnd/>
          </a:ln>
        </p:spPr>
      </p:pic>
      <p:sp>
        <p:nvSpPr>
          <p:cNvPr id="7" name="Dikdörtgen 6"/>
          <p:cNvSpPr/>
          <p:nvPr/>
        </p:nvSpPr>
        <p:spPr>
          <a:xfrm>
            <a:off x="0" y="-7462"/>
            <a:ext cx="6696743" cy="523220"/>
          </a:xfrm>
          <a:prstGeom prst="rect">
            <a:avLst/>
          </a:prstGeom>
          <a:solidFill>
            <a:srgbClr val="006600"/>
          </a:solidFill>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en-US" sz="2800" b="1" dirty="0"/>
              <a:t>Turkey's Investment Incentives System </a:t>
            </a:r>
            <a:endParaRPr lang="tr-TR" sz="2800" dirty="0"/>
          </a:p>
        </p:txBody>
      </p:sp>
      <p:sp>
        <p:nvSpPr>
          <p:cNvPr id="2" name="Dikdörtgen 1"/>
          <p:cNvSpPr/>
          <p:nvPr/>
        </p:nvSpPr>
        <p:spPr>
          <a:xfrm>
            <a:off x="269875" y="973138"/>
            <a:ext cx="8632825" cy="1631950"/>
          </a:xfrm>
          <a:prstGeom prst="rect">
            <a:avLst/>
          </a:prstGeom>
          <a:effectLst>
            <a:outerShdw blurRad="50800" dist="38100" dir="2700000" algn="tl" rotWithShape="0">
              <a:prstClr val="black">
                <a:alpha val="40000"/>
              </a:prstClr>
            </a:outerShdw>
          </a:effectLst>
        </p:spPr>
        <p:txBody>
          <a:bodyPr>
            <a:spAutoFit/>
          </a:bodyPr>
          <a:lstStyle/>
          <a:p>
            <a:pPr fontAlgn="auto">
              <a:spcBef>
                <a:spcPts val="0"/>
              </a:spcBef>
              <a:spcAft>
                <a:spcPts val="0"/>
              </a:spcAft>
              <a:defRPr/>
            </a:pPr>
            <a:r>
              <a:rPr lang="en-US" sz="3200" dirty="0">
                <a:latin typeface="+mn-lt"/>
                <a:cs typeface="+mn-cs"/>
              </a:rPr>
              <a:t> </a:t>
            </a:r>
            <a:r>
              <a:rPr lang="en-US" sz="3600" b="1" dirty="0">
                <a:latin typeface="+mn-lt"/>
                <a:cs typeface="+mn-cs"/>
              </a:rPr>
              <a:t>Support Instruments</a:t>
            </a:r>
            <a:endParaRPr lang="tr-TR" sz="3600" dirty="0">
              <a:latin typeface="+mn-lt"/>
              <a:cs typeface="+mn-cs"/>
            </a:endParaRPr>
          </a:p>
          <a:p>
            <a:pPr fontAlgn="auto">
              <a:spcBef>
                <a:spcPts val="0"/>
              </a:spcBef>
              <a:spcAft>
                <a:spcPts val="0"/>
              </a:spcAft>
              <a:defRPr/>
            </a:pPr>
            <a:endParaRPr lang="tr-TR" sz="3600" dirty="0">
              <a:solidFill>
                <a:srgbClr val="002060"/>
              </a:solidFill>
              <a:latin typeface="+mn-lt"/>
              <a:cs typeface="+mn-cs"/>
            </a:endParaRPr>
          </a:p>
          <a:p>
            <a:pPr fontAlgn="auto">
              <a:spcBef>
                <a:spcPts val="0"/>
              </a:spcBef>
              <a:spcAft>
                <a:spcPts val="0"/>
              </a:spcAft>
              <a:defRPr/>
            </a:pPr>
            <a:endParaRPr lang="tr-TR" sz="2800" dirty="0">
              <a:solidFill>
                <a:schemeClr val="tx1">
                  <a:lumMod val="75000"/>
                  <a:lumOff val="25000"/>
                </a:schemeClr>
              </a:solidFill>
              <a:latin typeface="+mn-lt"/>
              <a:cs typeface="+mn-cs"/>
            </a:endParaRPr>
          </a:p>
        </p:txBody>
      </p:sp>
      <p:sp>
        <p:nvSpPr>
          <p:cNvPr id="4" name="Dikdörtgen 3"/>
          <p:cNvSpPr/>
          <p:nvPr/>
        </p:nvSpPr>
        <p:spPr>
          <a:xfrm>
            <a:off x="422275" y="1989138"/>
            <a:ext cx="8480425" cy="522287"/>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fontAlgn="auto">
              <a:spcBef>
                <a:spcPts val="0"/>
              </a:spcBef>
              <a:spcAft>
                <a:spcPts val="0"/>
              </a:spcAft>
              <a:defRPr/>
            </a:pPr>
            <a:r>
              <a:rPr lang="tr-TR" sz="2800" b="1" dirty="0"/>
              <a:t>6) </a:t>
            </a:r>
            <a:r>
              <a:rPr lang="en-US" sz="2800" b="1" dirty="0"/>
              <a:t>Income Tax Withholding Allowance</a:t>
            </a:r>
            <a:endParaRPr lang="tr-TR" sz="2800" dirty="0"/>
          </a:p>
        </p:txBody>
      </p:sp>
      <p:sp>
        <p:nvSpPr>
          <p:cNvPr id="8" name="Dikdörtgen 7"/>
          <p:cNvSpPr/>
          <p:nvPr/>
        </p:nvSpPr>
        <p:spPr>
          <a:xfrm>
            <a:off x="422275" y="2724150"/>
            <a:ext cx="8480425" cy="522288"/>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fontAlgn="auto">
              <a:spcBef>
                <a:spcPts val="0"/>
              </a:spcBef>
              <a:spcAft>
                <a:spcPts val="0"/>
              </a:spcAft>
              <a:defRPr/>
            </a:pPr>
            <a:r>
              <a:rPr lang="tr-TR" sz="2800" b="1" dirty="0"/>
              <a:t>7</a:t>
            </a:r>
            <a:r>
              <a:rPr lang="tr-TR" sz="2800" b="1" dirty="0"/>
              <a:t>) </a:t>
            </a:r>
            <a:r>
              <a:rPr lang="en-US" sz="2800" b="1" dirty="0"/>
              <a:t>Interest Rate Support</a:t>
            </a:r>
            <a:endParaRPr lang="tr-TR" sz="2800" b="1" dirty="0"/>
          </a:p>
        </p:txBody>
      </p:sp>
      <p:sp>
        <p:nvSpPr>
          <p:cNvPr id="9" name="Dikdörtgen 8"/>
          <p:cNvSpPr/>
          <p:nvPr/>
        </p:nvSpPr>
        <p:spPr>
          <a:xfrm>
            <a:off x="422275" y="3429000"/>
            <a:ext cx="8480425" cy="523875"/>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fontAlgn="auto">
              <a:spcBef>
                <a:spcPts val="0"/>
              </a:spcBef>
              <a:spcAft>
                <a:spcPts val="0"/>
              </a:spcAft>
              <a:defRPr/>
            </a:pPr>
            <a:r>
              <a:rPr lang="tr-TR" sz="2800" b="1" dirty="0"/>
              <a:t>8</a:t>
            </a:r>
            <a:r>
              <a:rPr lang="tr-TR" sz="2800" b="1" dirty="0"/>
              <a:t>) </a:t>
            </a:r>
            <a:r>
              <a:rPr lang="en-US" sz="2800" b="1" dirty="0"/>
              <a:t>Land Allocation</a:t>
            </a:r>
            <a:endParaRPr lang="tr-TR" sz="2800" dirty="0"/>
          </a:p>
        </p:txBody>
      </p:sp>
      <p:sp>
        <p:nvSpPr>
          <p:cNvPr id="10" name="Dikdörtgen 9"/>
          <p:cNvSpPr/>
          <p:nvPr/>
        </p:nvSpPr>
        <p:spPr>
          <a:xfrm>
            <a:off x="422275" y="4149725"/>
            <a:ext cx="8480425" cy="522288"/>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fontAlgn="auto">
              <a:spcBef>
                <a:spcPts val="0"/>
              </a:spcBef>
              <a:spcAft>
                <a:spcPts val="0"/>
              </a:spcAft>
              <a:defRPr/>
            </a:pPr>
            <a:r>
              <a:rPr lang="tr-TR" sz="2800" b="1" dirty="0"/>
              <a:t>9</a:t>
            </a:r>
            <a:r>
              <a:rPr lang="tr-TR" sz="2800" b="1" dirty="0"/>
              <a:t>)</a:t>
            </a:r>
            <a:r>
              <a:rPr lang="tr-TR" sz="2800" b="1" dirty="0"/>
              <a:t> </a:t>
            </a:r>
            <a:r>
              <a:rPr lang="en-US" sz="2800" b="1" dirty="0"/>
              <a:t>VAT </a:t>
            </a:r>
            <a:r>
              <a:rPr lang="en-US" sz="2800" b="1" dirty="0"/>
              <a:t>Refund</a:t>
            </a:r>
            <a:endParaRPr lang="tr-TR" sz="2800"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inVertical)">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8" grpId="0" animBg="1"/>
      <p:bldP spid="9" grpId="0" animBg="1"/>
      <p:bldP spid="10" grpId="0" animBg="1"/>
    </p:bld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269</Words>
  <Application>Microsoft Office PowerPoint</Application>
  <PresentationFormat>On-screen Show (4:3)</PresentationFormat>
  <Paragraphs>40</Paragraphs>
  <Slides>9</Slides>
  <Notes>0</Notes>
  <HiddenSlides>0</HiddenSlides>
  <MMClips>0</MMClips>
  <ScaleCrop>false</ScaleCrop>
  <HeadingPairs>
    <vt:vector size="6" baseType="variant">
      <vt:variant>
        <vt:lpstr>Uporabljene pisave</vt:lpstr>
      </vt:variant>
      <vt:variant>
        <vt:i4>2</vt:i4>
      </vt:variant>
      <vt:variant>
        <vt:lpstr>Predloga načrta</vt:lpstr>
      </vt:variant>
      <vt:variant>
        <vt:i4>1</vt:i4>
      </vt:variant>
      <vt:variant>
        <vt:lpstr>Naslovi diapozitivov</vt:lpstr>
      </vt:variant>
      <vt:variant>
        <vt:i4>9</vt:i4>
      </vt:variant>
    </vt:vector>
  </HeadingPairs>
  <TitlesOfParts>
    <vt:vector size="12" baseType="lpstr">
      <vt:lpstr>Calibri</vt:lpstr>
      <vt:lpstr>Arial</vt:lpstr>
      <vt:lpstr>Ofis Teması</vt:lpstr>
      <vt:lpstr>Diapozitiv 1</vt:lpstr>
      <vt:lpstr>Diapozitiv 2</vt:lpstr>
      <vt:lpstr>Diapozitiv 3</vt:lpstr>
      <vt:lpstr>Diapozitiv 4</vt:lpstr>
      <vt:lpstr>Diapozitiv 5</vt:lpstr>
      <vt:lpstr>Diapozitiv 6</vt:lpstr>
      <vt:lpstr>Diapozitiv 7</vt:lpstr>
      <vt:lpstr>Diapozitiv 8</vt:lpstr>
      <vt:lpstr>Diapozitiv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ALI KARAKUS</dc:creator>
  <cp:lastModifiedBy>Rogelj</cp:lastModifiedBy>
  <cp:revision>19</cp:revision>
  <dcterms:created xsi:type="dcterms:W3CDTF">2014-06-15T15:49:40Z</dcterms:created>
  <dcterms:modified xsi:type="dcterms:W3CDTF">2014-06-17T14:10:55Z</dcterms:modified>
</cp:coreProperties>
</file>